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</p:sldMasterIdLst>
  <p:sldIdLst>
    <p:sldId id="256" r:id="rId3"/>
    <p:sldId id="257" r:id="rId4"/>
    <p:sldId id="259" r:id="rId5"/>
    <p:sldId id="260" r:id="rId6"/>
    <p:sldId id="261" r:id="rId7"/>
    <p:sldId id="262" r:id="rId8"/>
    <p:sldId id="264" r:id="rId9"/>
    <p:sldId id="263" r:id="rId10"/>
    <p:sldId id="265" r:id="rId11"/>
    <p:sldId id="268" r:id="rId12"/>
    <p:sldId id="267" r:id="rId13"/>
    <p:sldId id="266" r:id="rId14"/>
    <p:sldId id="269" r:id="rId15"/>
    <p:sldId id="258" r:id="rId16"/>
  </p:sldIdLst>
  <p:sldSz cx="12192000" cy="6858000"/>
  <p:notesSz cx="7559675" cy="10691813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32"/>
  </p:normalViewPr>
  <p:slideViewPr>
    <p:cSldViewPr snapToGrid="0">
      <p:cViewPr varScale="1">
        <p:scale>
          <a:sx n="106" d="100"/>
          <a:sy n="106" d="100"/>
        </p:scale>
        <p:origin x="79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580EC2E1-EFCF-49D6-AC48-50846C161CB2}" type="slidenum">
              <a:t>‹N›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6629400" y="758880"/>
            <a:ext cx="4525920" cy="3227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it-IT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it-IT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73D4F2F0-7631-4DFC-90F0-FC0F096141A4}" type="slidenum">
              <a:t>‹N›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6629400" y="758880"/>
            <a:ext cx="4525920" cy="3227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it-IT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it-IT" sz="2000" b="0" strike="noStrike" spc="-1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A84E9B84-F022-43BD-8677-9ADC7225FD83}" type="slidenum">
              <a:t>‹N›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6629400" y="758880"/>
            <a:ext cx="4525920" cy="3227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it-IT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it-IT" sz="2000" b="0" strike="noStrike" spc="-1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it-IT" sz="2000" b="0" strike="noStrike" spc="-1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E32BADEA-8F70-45F5-87F0-5F14F921E56F}" type="slidenum">
              <a:t>‹N›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6629400" y="758880"/>
            <a:ext cx="4525920" cy="3227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it-IT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43099F20-DD0E-4441-867C-C1A139E73737}" type="slidenum">
              <a:t>‹N›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subTitle"/>
          </p:nvPr>
        </p:nvSpPr>
        <p:spPr>
          <a:xfrm>
            <a:off x="6629400" y="1380600"/>
            <a:ext cx="4525920" cy="13716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it-IT" sz="32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D6EA1A01-52C9-4950-98A9-1CFFCE28D264}" type="slidenum">
              <a:t>‹N›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6629400" y="758880"/>
            <a:ext cx="4525920" cy="3227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it-IT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1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it-IT" sz="2000" b="0" strike="noStrike" spc="-1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22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it-IT" sz="2000" b="0" strike="noStrike" spc="-1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23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it-IT" sz="2000" b="0" strike="noStrike" spc="-1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697B7A02-C2D4-43BC-A951-E4CDEBDBC2BE}" type="slidenum">
              <a:t>‹N›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6629400" y="758880"/>
            <a:ext cx="4525920" cy="3227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it-IT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it-IT" sz="2000" b="0" strike="noStrike" spc="-1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26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it-IT" sz="2000" b="0" strike="noStrike" spc="-1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27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it-IT" sz="2000" b="0" strike="noStrike" spc="-1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884971EE-FF65-484A-8C6F-F217D5339E1F}" type="slidenum">
              <a:t>‹N›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ceHolder 1"/>
          <p:cNvSpPr>
            <a:spLocks noGrp="1"/>
          </p:cNvSpPr>
          <p:nvPr>
            <p:ph type="title"/>
          </p:nvPr>
        </p:nvSpPr>
        <p:spPr>
          <a:xfrm>
            <a:off x="6629400" y="758880"/>
            <a:ext cx="4525920" cy="3227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it-IT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it-IT" sz="2000" b="0" strike="noStrike" spc="-1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30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it-IT" sz="2000" b="0" strike="noStrike" spc="-1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31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it-IT" sz="2000" b="0" strike="noStrike" spc="-1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6AAB20CC-0324-43D9-ACA3-60D350C85F63}" type="slidenum">
              <a:t>‹N›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ceHolder 1"/>
          <p:cNvSpPr>
            <a:spLocks noGrp="1"/>
          </p:cNvSpPr>
          <p:nvPr>
            <p:ph type="title"/>
          </p:nvPr>
        </p:nvSpPr>
        <p:spPr>
          <a:xfrm>
            <a:off x="6629400" y="758880"/>
            <a:ext cx="4525920" cy="3227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it-IT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it-IT" sz="2000" b="0" strike="noStrike" spc="-1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34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it-IT" sz="2000" b="0" strike="noStrike" spc="-1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4424DDD8-2863-48E6-8D0F-53FA5FD353FF}" type="slidenum">
              <a:t>‹N›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6629400" y="758880"/>
            <a:ext cx="4525920" cy="3227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it-IT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it-IT" sz="2000" b="0" strike="noStrike" spc="-1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37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it-IT" sz="2000" b="0" strike="noStrike" spc="-1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38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it-IT" sz="2000" b="0" strike="noStrike" spc="-1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39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it-IT" sz="2000" b="0" strike="noStrike" spc="-1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09C6A663-264A-4017-9335-D40C06AE6AA0}" type="slidenum">
              <a:t>‹N›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6629400" y="758880"/>
            <a:ext cx="4525920" cy="3227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it-IT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it-IT" sz="2000" b="0" strike="noStrike" spc="-1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42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it-IT" sz="2000" b="0" strike="noStrike" spc="-1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43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it-IT" sz="2000" b="0" strike="noStrike" spc="-1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44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it-IT" sz="2000" b="0" strike="noStrike" spc="-1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45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it-IT" sz="2000" b="0" strike="noStrike" spc="-1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46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it-IT" sz="2000" b="0" strike="noStrike" spc="-1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01B82915-2D00-4868-8C1B-3235899943CD}" type="slidenum">
              <a:t>‹N›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6629400" y="758880"/>
            <a:ext cx="4525920" cy="3227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it-IT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it-IT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6629400" y="758880"/>
            <a:ext cx="4525920" cy="3227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it-IT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it-IT" sz="2000" b="0" strike="noStrike" spc="-1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6629400" y="758880"/>
            <a:ext cx="4525920" cy="3227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it-IT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it-IT" sz="2000" b="0" strike="noStrike" spc="-1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59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it-IT" sz="2000" b="0" strike="noStrike" spc="-1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6629400" y="758880"/>
            <a:ext cx="4525920" cy="3227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it-IT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subTitle"/>
          </p:nvPr>
        </p:nvSpPr>
        <p:spPr>
          <a:xfrm>
            <a:off x="6629400" y="1380600"/>
            <a:ext cx="4525920" cy="13716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it-IT" sz="32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title"/>
          </p:nvPr>
        </p:nvSpPr>
        <p:spPr>
          <a:xfrm>
            <a:off x="6629400" y="758880"/>
            <a:ext cx="4525920" cy="3227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it-IT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it-IT" sz="2000" b="0" strike="noStrike" spc="-1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64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it-IT" sz="2000" b="0" strike="noStrike" spc="-1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65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it-IT" sz="2000" b="0" strike="noStrike" spc="-1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PlaceHolder 1"/>
          <p:cNvSpPr>
            <a:spLocks noGrp="1"/>
          </p:cNvSpPr>
          <p:nvPr>
            <p:ph type="title"/>
          </p:nvPr>
        </p:nvSpPr>
        <p:spPr>
          <a:xfrm>
            <a:off x="6629400" y="758880"/>
            <a:ext cx="4525920" cy="3227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it-IT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it-IT" sz="2000" b="0" strike="noStrike" spc="-1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it-IT" sz="2000" b="0" strike="noStrike" spc="-1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it-IT" sz="2000" b="0" strike="noStrike" spc="-1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6629400" y="758880"/>
            <a:ext cx="4525920" cy="3227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it-IT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it-IT" sz="2000" b="0" strike="noStrike" spc="-1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it-IT" sz="2000" b="0" strike="noStrike" spc="-1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it-IT" sz="2000" b="0" strike="noStrike" spc="-1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PlaceHolder 1"/>
          <p:cNvSpPr>
            <a:spLocks noGrp="1"/>
          </p:cNvSpPr>
          <p:nvPr>
            <p:ph type="title"/>
          </p:nvPr>
        </p:nvSpPr>
        <p:spPr>
          <a:xfrm>
            <a:off x="6629400" y="758880"/>
            <a:ext cx="4525920" cy="3227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it-IT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it-IT" sz="2000" b="0" strike="noStrike" spc="-1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76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it-IT" sz="2000" b="0" strike="noStrike" spc="-1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PlaceHolder 1"/>
          <p:cNvSpPr>
            <a:spLocks noGrp="1"/>
          </p:cNvSpPr>
          <p:nvPr>
            <p:ph type="title"/>
          </p:nvPr>
        </p:nvSpPr>
        <p:spPr>
          <a:xfrm>
            <a:off x="6629400" y="758880"/>
            <a:ext cx="4525920" cy="3227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it-IT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it-IT" sz="2000" b="0" strike="noStrike" spc="-1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79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it-IT" sz="2000" b="0" strike="noStrike" spc="-1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80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it-IT" sz="2000" b="0" strike="noStrike" spc="-1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81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it-IT" sz="2000" b="0" strike="noStrike" spc="-1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PlaceHolder 1"/>
          <p:cNvSpPr>
            <a:spLocks noGrp="1"/>
          </p:cNvSpPr>
          <p:nvPr>
            <p:ph type="title"/>
          </p:nvPr>
        </p:nvSpPr>
        <p:spPr>
          <a:xfrm>
            <a:off x="6629400" y="758880"/>
            <a:ext cx="4525920" cy="3227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it-IT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it-IT" sz="2000" b="0" strike="noStrike" spc="-1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84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it-IT" sz="2000" b="0" strike="noStrike" spc="-1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85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it-IT" sz="2000" b="0" strike="noStrike" spc="-1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86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it-IT" sz="2000" b="0" strike="noStrike" spc="-1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87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it-IT" sz="2000" b="0" strike="noStrike" spc="-1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88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it-IT" sz="2000" b="0" strike="noStrike" spc="-1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arallelogramma 14" hidden="1"/>
          <p:cNvSpPr/>
          <p:nvPr/>
        </p:nvSpPr>
        <p:spPr>
          <a:xfrm>
            <a:off x="4667400" y="0"/>
            <a:ext cx="2857320" cy="685764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2" name="Rettangolo 7" hidden="1"/>
          <p:cNvSpPr/>
          <p:nvPr/>
        </p:nvSpPr>
        <p:spPr>
          <a:xfrm>
            <a:off x="0" y="1011960"/>
            <a:ext cx="1036080" cy="685440"/>
          </a:xfrm>
          <a:prstGeom prst="rect">
            <a:avLst/>
          </a:prstGeom>
          <a:solidFill>
            <a:srgbClr val="4A66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" name="Parallelogramma 14"/>
          <p:cNvSpPr/>
          <p:nvPr/>
        </p:nvSpPr>
        <p:spPr>
          <a:xfrm>
            <a:off x="7972200" y="0"/>
            <a:ext cx="2857320" cy="685764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" name="Rettangolo 11"/>
          <p:cNvSpPr/>
          <p:nvPr/>
        </p:nvSpPr>
        <p:spPr>
          <a:xfrm>
            <a:off x="4653360" y="0"/>
            <a:ext cx="139680" cy="6857640"/>
          </a:xfrm>
          <a:prstGeom prst="rect">
            <a:avLst/>
          </a:prstGeom>
          <a:solidFill>
            <a:srgbClr val="9CCE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" name="PlaceHolder 1"/>
          <p:cNvSpPr>
            <a:spLocks noGrp="1"/>
          </p:cNvSpPr>
          <p:nvPr>
            <p:ph type="dt" idx="1"/>
          </p:nvPr>
        </p:nvSpPr>
        <p:spPr>
          <a:xfrm>
            <a:off x="6834240" y="6446880"/>
            <a:ext cx="25844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algn="r">
              <a:lnSpc>
                <a:spcPct val="100000"/>
              </a:lnSpc>
              <a:buNone/>
              <a:defRPr lang="it-IT" sz="900" b="0" strike="noStrike" spc="-1">
                <a:solidFill>
                  <a:srgbClr val="404040"/>
                </a:solidFill>
                <a:latin typeface="Calibri"/>
              </a:defRPr>
            </a:lvl1pPr>
          </a:lstStyle>
          <a:p>
            <a:pPr algn="r">
              <a:lnSpc>
                <a:spcPct val="100000"/>
              </a:lnSpc>
              <a:buNone/>
            </a:pPr>
            <a:r>
              <a:rPr lang="it-IT" sz="900" b="0" strike="noStrike" spc="-1">
                <a:solidFill>
                  <a:srgbClr val="404040"/>
                </a:solidFill>
                <a:latin typeface="Calibri"/>
              </a:rPr>
              <a:t> </a:t>
            </a:r>
            <a:endParaRPr lang="it-IT" sz="900" b="0" strike="noStrike" spc="-1">
              <a:latin typeface="Times New Roman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ftr" idx="2"/>
          </p:nvPr>
        </p:nvSpPr>
        <p:spPr>
          <a:xfrm>
            <a:off x="1097280" y="6446880"/>
            <a:ext cx="484596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>
              <a:lnSpc>
                <a:spcPct val="100000"/>
              </a:lnSpc>
              <a:buNone/>
              <a:defRPr lang="it-IT" sz="900" b="0" strike="noStrike" cap="all" spc="-1">
                <a:solidFill>
                  <a:srgbClr val="404040"/>
                </a:solidFill>
                <a:latin typeface="Calibri"/>
              </a:defRPr>
            </a:lvl1pPr>
          </a:lstStyle>
          <a:p>
            <a:pPr>
              <a:lnSpc>
                <a:spcPct val="100000"/>
              </a:lnSpc>
              <a:buNone/>
            </a:pPr>
            <a:r>
              <a:rPr lang="it-IT" sz="900" b="0" strike="noStrike" cap="all" spc="-1">
                <a:solidFill>
                  <a:srgbClr val="404040"/>
                </a:solidFill>
                <a:latin typeface="Calibri"/>
              </a:rPr>
              <a:t> </a:t>
            </a:r>
            <a:endParaRPr lang="it-IT" sz="900" b="0" strike="noStrike" spc="-1">
              <a:latin typeface="Times New Roman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sldNum" idx="3"/>
          </p:nvPr>
        </p:nvSpPr>
        <p:spPr>
          <a:xfrm>
            <a:off x="10375560" y="6446880"/>
            <a:ext cx="77976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algn="r">
              <a:lnSpc>
                <a:spcPct val="100000"/>
              </a:lnSpc>
              <a:buNone/>
              <a:defRPr lang="it-IT" sz="1050" b="0" strike="noStrike" spc="-1">
                <a:solidFill>
                  <a:srgbClr val="404040"/>
                </a:solidFill>
                <a:latin typeface="Calibri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C3787BC8-AC32-4307-8BB8-1DD14691C112}" type="slidenum">
              <a:rPr lang="it-IT" sz="1050" b="0" strike="noStrike" spc="-1">
                <a:solidFill>
                  <a:srgbClr val="404040"/>
                </a:solidFill>
                <a:latin typeface="Calibri"/>
              </a:rPr>
              <a:t>‹N›</a:t>
            </a:fld>
            <a:endParaRPr lang="it-IT" sz="1050" b="0" strike="noStrike" spc="-1">
              <a:latin typeface="Times New Roman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title"/>
          </p:nvPr>
        </p:nvSpPr>
        <p:spPr>
          <a:xfrm>
            <a:off x="6629400" y="758880"/>
            <a:ext cx="4525920" cy="322704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rmAutofit fontScale="95000"/>
          </a:bodyPr>
          <a:lstStyle/>
          <a:p>
            <a:pPr>
              <a:lnSpc>
                <a:spcPct val="90000"/>
              </a:lnSpc>
              <a:buNone/>
            </a:pPr>
            <a:r>
              <a:rPr lang="it-IT" sz="6000" b="1" strike="noStrike" spc="-52">
                <a:solidFill>
                  <a:srgbClr val="374D81"/>
                </a:solidFill>
                <a:latin typeface="Calibri"/>
              </a:rPr>
              <a:t>Fare clic per modificare lo stile del titolo dello schema</a:t>
            </a:r>
            <a:endParaRPr lang="it-IT" sz="60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" name="Rettangolo 10"/>
          <p:cNvSpPr/>
          <p:nvPr/>
        </p:nvSpPr>
        <p:spPr>
          <a:xfrm>
            <a:off x="4577040" y="3960"/>
            <a:ext cx="139680" cy="6857640"/>
          </a:xfrm>
          <a:prstGeom prst="rect">
            <a:avLst/>
          </a:prstGeom>
          <a:solidFill>
            <a:srgbClr val="374D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9" name="Immagine 8"/>
          <p:cNvPicPr/>
          <p:nvPr/>
        </p:nvPicPr>
        <p:blipFill>
          <a:blip r:embed="rId14"/>
          <a:stretch/>
        </p:blipFill>
        <p:spPr>
          <a:xfrm>
            <a:off x="-223200" y="0"/>
            <a:ext cx="4799880" cy="6857640"/>
          </a:xfrm>
          <a:prstGeom prst="rect">
            <a:avLst/>
          </a:prstGeom>
          <a:ln w="0">
            <a:noFill/>
          </a:ln>
        </p:spPr>
      </p:pic>
      <p:sp>
        <p:nvSpPr>
          <p:cNvPr id="10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2000" b="0" strike="noStrike" spc="-1">
                <a:solidFill>
                  <a:srgbClr val="404040"/>
                </a:solidFill>
                <a:latin typeface="Calibri"/>
              </a:rPr>
              <a:t>Fai clic per modificare il formato del testo della struttura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it-IT" sz="1400" b="0" strike="noStrike" spc="-1">
                <a:solidFill>
                  <a:srgbClr val="404040"/>
                </a:solidFill>
                <a:latin typeface="Calibri"/>
              </a:rPr>
              <a:t>Secondo livello struttura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1400" b="0" strike="noStrike" spc="-1">
                <a:solidFill>
                  <a:srgbClr val="404040"/>
                </a:solidFill>
                <a:latin typeface="Calibri"/>
              </a:rPr>
              <a:t>Terzo livello struttura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it-IT" sz="1400" b="0" strike="noStrike" spc="-1">
                <a:solidFill>
                  <a:srgbClr val="404040"/>
                </a:solidFill>
                <a:latin typeface="Calibri"/>
              </a:rPr>
              <a:t>Quarto livello struttura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2000" b="0" strike="noStrike" spc="-1">
                <a:solidFill>
                  <a:srgbClr val="404040"/>
                </a:solidFill>
                <a:latin typeface="Calibri"/>
              </a:rPr>
              <a:t>Quinto livello struttura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2000" b="0" strike="noStrike" spc="-1">
                <a:solidFill>
                  <a:srgbClr val="404040"/>
                </a:solidFill>
                <a:latin typeface="Calibri"/>
              </a:rPr>
              <a:t>Sesto livello struttura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2000" b="0" strike="noStrike" spc="-1">
                <a:solidFill>
                  <a:srgbClr val="404040"/>
                </a:solidFill>
                <a:latin typeface="Calibri"/>
              </a:rPr>
              <a:t>Settimo livello struttura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arallelogramma 14" hidden="1"/>
          <p:cNvSpPr/>
          <p:nvPr/>
        </p:nvSpPr>
        <p:spPr>
          <a:xfrm>
            <a:off x="4667400" y="0"/>
            <a:ext cx="2857320" cy="685764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8" name="Rettangolo 7" hidden="1"/>
          <p:cNvSpPr/>
          <p:nvPr/>
        </p:nvSpPr>
        <p:spPr>
          <a:xfrm>
            <a:off x="0" y="1011960"/>
            <a:ext cx="1036080" cy="685440"/>
          </a:xfrm>
          <a:prstGeom prst="rect">
            <a:avLst/>
          </a:prstGeom>
          <a:solidFill>
            <a:srgbClr val="4A66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9" name="Parallelogramma 14"/>
          <p:cNvSpPr/>
          <p:nvPr/>
        </p:nvSpPr>
        <p:spPr>
          <a:xfrm>
            <a:off x="4667400" y="0"/>
            <a:ext cx="2857320" cy="685764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50" name="PlaceHolder 1"/>
          <p:cNvSpPr>
            <a:spLocks noGrp="1"/>
          </p:cNvSpPr>
          <p:nvPr>
            <p:ph type="ftr" idx="4"/>
          </p:nvPr>
        </p:nvSpPr>
        <p:spPr>
          <a:xfrm>
            <a:off x="216000" y="6446880"/>
            <a:ext cx="484596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algn="ctr">
              <a:buNone/>
              <a:defRPr lang="it-IT" sz="1400" b="0" strike="noStrike" spc="-1">
                <a:latin typeface="Times New Roman"/>
              </a:defRPr>
            </a:lvl1pPr>
          </a:lstStyle>
          <a:p>
            <a:pPr algn="ctr">
              <a:buNone/>
            </a:pPr>
            <a:r>
              <a:rPr lang="it-IT" sz="1400" b="0" strike="noStrike" spc="-1">
                <a:latin typeface="Times New Roman"/>
              </a:rPr>
              <a:t>&lt;piè di pagina&gt;</a:t>
            </a:r>
          </a:p>
        </p:txBody>
      </p:sp>
      <p:sp>
        <p:nvSpPr>
          <p:cNvPr id="51" name="PlaceHolder 2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r>
              <a:rPr lang="it-IT" sz="1800" b="0" strike="noStrike" spc="-1">
                <a:solidFill>
                  <a:srgbClr val="000000"/>
                </a:solidFill>
                <a:latin typeface="Calibri"/>
              </a:rPr>
              <a:t>Fai clic per modificare il formato del testo del titolo</a:t>
            </a:r>
          </a:p>
        </p:txBody>
      </p:sp>
      <p:sp>
        <p:nvSpPr>
          <p:cNvPr id="52" name="PlaceHolder 3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2000" b="0" strike="noStrike" spc="-1">
                <a:solidFill>
                  <a:srgbClr val="404040"/>
                </a:solidFill>
                <a:latin typeface="Calibri"/>
              </a:rPr>
              <a:t>Fai clic per modificare il formato del testo della struttura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it-IT" sz="1400" b="0" strike="noStrike" spc="-1">
                <a:solidFill>
                  <a:srgbClr val="404040"/>
                </a:solidFill>
                <a:latin typeface="Calibri"/>
              </a:rPr>
              <a:t>Secondo livello struttura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1400" b="0" strike="noStrike" spc="-1">
                <a:solidFill>
                  <a:srgbClr val="404040"/>
                </a:solidFill>
                <a:latin typeface="Calibri"/>
              </a:rPr>
              <a:t>Terzo livello struttura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it-IT" sz="1400" b="0" strike="noStrike" spc="-1">
                <a:solidFill>
                  <a:srgbClr val="404040"/>
                </a:solidFill>
                <a:latin typeface="Calibri"/>
              </a:rPr>
              <a:t>Quarto livello struttura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2000" b="0" strike="noStrike" spc="-1">
                <a:solidFill>
                  <a:srgbClr val="404040"/>
                </a:solidFill>
                <a:latin typeface="Calibri"/>
              </a:rPr>
              <a:t>Quinto livello struttura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2000" b="0" strike="noStrike" spc="-1">
                <a:solidFill>
                  <a:srgbClr val="404040"/>
                </a:solidFill>
                <a:latin typeface="Calibri"/>
              </a:rPr>
              <a:t>Sesto livello struttura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2000" b="0" strike="noStrike" spc="-1">
                <a:solidFill>
                  <a:srgbClr val="404040"/>
                </a:solidFill>
                <a:latin typeface="Calibri"/>
              </a:rPr>
              <a:t>Settimo livello struttura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PlaceHolder 1"/>
          <p:cNvSpPr>
            <a:spLocks noGrp="1"/>
          </p:cNvSpPr>
          <p:nvPr>
            <p:ph type="title"/>
          </p:nvPr>
        </p:nvSpPr>
        <p:spPr>
          <a:xfrm>
            <a:off x="4860000" y="720000"/>
            <a:ext cx="7200000" cy="322704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/>
          <a:p>
            <a:pPr>
              <a:lnSpc>
                <a:spcPct val="90000"/>
              </a:lnSpc>
              <a:buNone/>
            </a:pPr>
            <a:r>
              <a:rPr lang="it-IT" sz="2600" b="1" strike="noStrike" spc="-52" dirty="0">
                <a:solidFill>
                  <a:srgbClr val="374D81"/>
                </a:solidFill>
                <a:latin typeface="Calibri"/>
              </a:rPr>
              <a:t>SLEEVE GASTRECTOMY LAPAROSCOPICA A BASSO IMPATTO: </a:t>
            </a:r>
            <a:br>
              <a:rPr dirty="0"/>
            </a:br>
            <a:r>
              <a:rPr lang="it-IT" sz="2600" b="1" strike="noStrike" spc="-52" dirty="0">
                <a:solidFill>
                  <a:srgbClr val="374D81"/>
                </a:solidFill>
                <a:latin typeface="Calibri"/>
              </a:rPr>
              <a:t>UNO STUDIO PRELIMINARE DI FATTIBILITÀ, SICUREZZA E RISULTATI PRECOCI UTILIZZANDO UN APPROCCIO A SINGOLA INCISIONE E PNEUMOPERITONEO A</a:t>
            </a:r>
            <a:br>
              <a:rPr dirty="0"/>
            </a:br>
            <a:r>
              <a:rPr lang="it-IT" sz="2600" b="1" strike="noStrike" spc="-52" dirty="0">
                <a:solidFill>
                  <a:srgbClr val="374D81"/>
                </a:solidFill>
                <a:latin typeface="Calibri"/>
              </a:rPr>
              <a:t>BASSA PRESSIONE</a:t>
            </a:r>
            <a:endParaRPr lang="it-IT" sz="26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0" name="PlaceHolder 2"/>
          <p:cNvSpPr>
            <a:spLocks noGrp="1"/>
          </p:cNvSpPr>
          <p:nvPr>
            <p:ph type="subTitle"/>
          </p:nvPr>
        </p:nvSpPr>
        <p:spPr>
          <a:xfrm>
            <a:off x="5220000" y="4508640"/>
            <a:ext cx="6660000" cy="127944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lnSpc>
                <a:spcPct val="100000"/>
              </a:lnSpc>
              <a:spcBef>
                <a:spcPts val="1199"/>
              </a:spcBef>
              <a:spcAft>
                <a:spcPts val="201"/>
              </a:spcAft>
              <a:buNone/>
              <a:tabLst>
                <a:tab pos="0" algn="l"/>
              </a:tabLst>
            </a:pPr>
            <a:r>
              <a:rPr lang="it-IT" sz="1600" b="1" strike="noStrike" cap="all" spc="199" dirty="0">
                <a:solidFill>
                  <a:srgbClr val="9CCEC7"/>
                </a:solidFill>
                <a:latin typeface="Calibri"/>
              </a:rPr>
              <a:t>Dott.ssa </a:t>
            </a:r>
            <a:r>
              <a:rPr lang="it-IT" sz="1600" b="1" strike="noStrike" cap="all" spc="199" dirty="0" err="1">
                <a:solidFill>
                  <a:srgbClr val="9CCEC7"/>
                </a:solidFill>
                <a:latin typeface="Calibri"/>
              </a:rPr>
              <a:t>Carmelisa</a:t>
            </a:r>
            <a:r>
              <a:rPr lang="it-IT" sz="1600" b="1" strike="noStrike" cap="all" spc="199" dirty="0">
                <a:solidFill>
                  <a:srgbClr val="9CCEC7"/>
                </a:solidFill>
                <a:latin typeface="Calibri"/>
              </a:rPr>
              <a:t> </a:t>
            </a:r>
            <a:r>
              <a:rPr lang="it-IT" sz="1600" b="1" strike="noStrike" cap="all" spc="199" dirty="0" err="1">
                <a:solidFill>
                  <a:srgbClr val="9CCEC7"/>
                </a:solidFill>
                <a:latin typeface="Calibri"/>
              </a:rPr>
              <a:t>DAmmaro</a:t>
            </a:r>
            <a:endParaRPr lang="it-IT" sz="16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1199"/>
              </a:spcBef>
              <a:spcAft>
                <a:spcPts val="201"/>
              </a:spcAft>
              <a:buNone/>
              <a:tabLst>
                <a:tab pos="0" algn="l"/>
              </a:tabLst>
            </a:pPr>
            <a:r>
              <a:rPr lang="it-IT" sz="1600" b="1" strike="noStrike" cap="all" spc="199" dirty="0">
                <a:solidFill>
                  <a:srgbClr val="9CCEC7"/>
                </a:solidFill>
                <a:latin typeface="Calibri"/>
              </a:rPr>
              <a:t>Dipartimento di Chirurgia generale Ospedale “</a:t>
            </a:r>
            <a:r>
              <a:rPr lang="it-IT" sz="1600" b="1" strike="noStrike" cap="all" spc="199" dirty="0" err="1">
                <a:solidFill>
                  <a:srgbClr val="9CCEC7"/>
                </a:solidFill>
                <a:latin typeface="Calibri"/>
              </a:rPr>
              <a:t>antonio</a:t>
            </a:r>
            <a:r>
              <a:rPr lang="it-IT" sz="1600" b="1" strike="noStrike" cap="all" spc="199" dirty="0">
                <a:solidFill>
                  <a:srgbClr val="9CCEC7"/>
                </a:solidFill>
                <a:latin typeface="Calibri"/>
              </a:rPr>
              <a:t> </a:t>
            </a:r>
            <a:r>
              <a:rPr lang="it-IT" sz="1600" b="1" strike="noStrike" cap="all" spc="199" dirty="0" err="1">
                <a:solidFill>
                  <a:srgbClr val="9CCEC7"/>
                </a:solidFill>
                <a:latin typeface="Calibri"/>
              </a:rPr>
              <a:t>perrino</a:t>
            </a:r>
            <a:r>
              <a:rPr lang="it-IT" sz="1600" b="1" strike="noStrike" cap="all" spc="199" dirty="0">
                <a:solidFill>
                  <a:srgbClr val="9CCEC7"/>
                </a:solidFill>
                <a:latin typeface="Calibri"/>
              </a:rPr>
              <a:t>”, brindisi</a:t>
            </a:r>
            <a:endParaRPr lang="it-IT" sz="16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1199"/>
              </a:spcBef>
              <a:spcAft>
                <a:spcPts val="201"/>
              </a:spcAft>
              <a:buNone/>
              <a:tabLst>
                <a:tab pos="0" algn="l"/>
              </a:tabLst>
            </a:pPr>
            <a:r>
              <a:rPr lang="it-IT" sz="1600" b="1" strike="noStrike" cap="all" spc="199" dirty="0">
                <a:solidFill>
                  <a:srgbClr val="9CCEC7"/>
                </a:solidFill>
                <a:latin typeface="Calibri"/>
              </a:rPr>
              <a:t>Dipartimento di chirurgia digestiva mini invasiva, ospedale “</a:t>
            </a:r>
            <a:r>
              <a:rPr lang="it-IT" sz="1600" b="1" strike="noStrike" cap="all" spc="199" dirty="0" err="1">
                <a:solidFill>
                  <a:srgbClr val="9CCEC7"/>
                </a:solidFill>
                <a:latin typeface="Calibri"/>
              </a:rPr>
              <a:t>antoine</a:t>
            </a:r>
            <a:r>
              <a:rPr lang="it-IT" sz="1600" b="1" strike="noStrike" cap="all" spc="199" dirty="0">
                <a:solidFill>
                  <a:srgbClr val="9CCEC7"/>
                </a:solidFill>
                <a:latin typeface="Calibri"/>
              </a:rPr>
              <a:t> </a:t>
            </a:r>
            <a:r>
              <a:rPr lang="it-IT" sz="1600" b="1" strike="noStrike" cap="all" spc="199" dirty="0" err="1">
                <a:solidFill>
                  <a:srgbClr val="9CCEC7"/>
                </a:solidFill>
                <a:latin typeface="Calibri"/>
              </a:rPr>
              <a:t>beclere</a:t>
            </a:r>
            <a:r>
              <a:rPr lang="it-IT" sz="1600" b="1" strike="noStrike" cap="all" spc="199" dirty="0">
                <a:solidFill>
                  <a:srgbClr val="9CCEC7"/>
                </a:solidFill>
                <a:latin typeface="Calibri"/>
              </a:rPr>
              <a:t>”, </a:t>
            </a:r>
            <a:r>
              <a:rPr lang="it-IT" sz="1600" b="1" strike="noStrike" cap="all" spc="199" dirty="0" err="1">
                <a:solidFill>
                  <a:srgbClr val="9CCEC7"/>
                </a:solidFill>
                <a:latin typeface="Calibri"/>
              </a:rPr>
              <a:t>universita’</a:t>
            </a:r>
            <a:r>
              <a:rPr lang="it-IT" sz="1600" b="1" strike="noStrike" cap="all" spc="199" dirty="0">
                <a:solidFill>
                  <a:srgbClr val="9CCEC7"/>
                </a:solidFill>
                <a:latin typeface="Calibri"/>
              </a:rPr>
              <a:t> </a:t>
            </a:r>
            <a:r>
              <a:rPr lang="it-IT" sz="1600" b="1" strike="noStrike" cap="all" spc="199" dirty="0" err="1">
                <a:solidFill>
                  <a:srgbClr val="9CCEC7"/>
                </a:solidFill>
                <a:latin typeface="Calibri"/>
              </a:rPr>
              <a:t>paris</a:t>
            </a:r>
            <a:r>
              <a:rPr lang="it-IT" sz="1600" b="1" strike="noStrike" cap="all" spc="199" dirty="0">
                <a:solidFill>
                  <a:srgbClr val="9CCEC7"/>
                </a:solidFill>
                <a:latin typeface="Calibri"/>
              </a:rPr>
              <a:t> </a:t>
            </a:r>
            <a:r>
              <a:rPr lang="it-IT" sz="1600" b="1" strike="noStrike" cap="all" spc="199" dirty="0" err="1">
                <a:solidFill>
                  <a:srgbClr val="9CCEC7"/>
                </a:solidFill>
                <a:latin typeface="Calibri"/>
              </a:rPr>
              <a:t>saclay</a:t>
            </a:r>
            <a:r>
              <a:rPr lang="it-IT" sz="1600" b="1" strike="noStrike" cap="all" spc="199" dirty="0">
                <a:solidFill>
                  <a:srgbClr val="9CCEC7"/>
                </a:solidFill>
                <a:latin typeface="Calibri"/>
              </a:rPr>
              <a:t>, </a:t>
            </a:r>
            <a:r>
              <a:rPr lang="it-IT" sz="1600" b="1" strike="noStrike" cap="all" spc="199" dirty="0" err="1">
                <a:solidFill>
                  <a:srgbClr val="9CCEC7"/>
                </a:solidFill>
                <a:latin typeface="Calibri"/>
              </a:rPr>
              <a:t>clamart</a:t>
            </a:r>
            <a:r>
              <a:rPr lang="it-IT" sz="1600" b="1" strike="noStrike" cap="all" spc="199" dirty="0">
                <a:solidFill>
                  <a:srgbClr val="9CCEC7"/>
                </a:solidFill>
                <a:latin typeface="Calibri"/>
              </a:rPr>
              <a:t> </a:t>
            </a:r>
            <a:r>
              <a:rPr lang="it-IT" sz="1600" b="1" strike="noStrike" cap="all" spc="199" dirty="0" err="1">
                <a:solidFill>
                  <a:srgbClr val="9CCEC7"/>
                </a:solidFill>
                <a:latin typeface="Calibri"/>
              </a:rPr>
              <a:t>francia</a:t>
            </a:r>
            <a:r>
              <a:rPr lang="it-IT" sz="1600" b="1" strike="noStrike" cap="all" spc="199" dirty="0">
                <a:solidFill>
                  <a:srgbClr val="9CCEC7"/>
                </a:solidFill>
                <a:latin typeface="Calibri"/>
              </a:rPr>
              <a:t> </a:t>
            </a:r>
            <a:endParaRPr lang="it-IT" sz="16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8">
            <a:extLst>
              <a:ext uri="{FF2B5EF4-FFF2-40B4-BE49-F238E27FC236}">
                <a16:creationId xmlns:a16="http://schemas.microsoft.com/office/drawing/2014/main" id="{77F39C64-3D14-A214-DA20-2818F0F5B5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6" r="6004"/>
          <a:stretch>
            <a:fillRect/>
          </a:stretch>
        </p:blipFill>
        <p:spPr bwMode="auto">
          <a:xfrm>
            <a:off x="1407229" y="3095536"/>
            <a:ext cx="2972859" cy="29488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</p:pic>
      <p:pic>
        <p:nvPicPr>
          <p:cNvPr id="3" name="Picture 7">
            <a:extLst>
              <a:ext uri="{FF2B5EF4-FFF2-40B4-BE49-F238E27FC236}">
                <a16:creationId xmlns:a16="http://schemas.microsoft.com/office/drawing/2014/main" id="{3E8EE9BE-89E3-C1EC-7DE6-96E70C07BF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98"/>
          <a:stretch>
            <a:fillRect/>
          </a:stretch>
        </p:blipFill>
        <p:spPr bwMode="auto">
          <a:xfrm>
            <a:off x="7620803" y="3110692"/>
            <a:ext cx="3452728" cy="2733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A226B0EA-B179-AC94-D1DC-D0066851F123}"/>
              </a:ext>
            </a:extLst>
          </p:cNvPr>
          <p:cNvSpPr txBox="1"/>
          <p:nvPr/>
        </p:nvSpPr>
        <p:spPr>
          <a:xfrm>
            <a:off x="7210230" y="787212"/>
            <a:ext cx="42672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Meno incisioni/incisioni più piccole + </a:t>
            </a:r>
          </a:p>
          <a:p>
            <a:pPr algn="ctr"/>
            <a:r>
              <a:rPr lang="it-IT" sz="2400" b="1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Minore pressione del pneumoperitoneo =</a:t>
            </a:r>
          </a:p>
          <a:p>
            <a:pPr algn="ctr"/>
            <a:endParaRPr lang="it-IT" sz="2400" b="1" dirty="0">
              <a:solidFill>
                <a:schemeClr val="accent5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it-IT" sz="2400" b="1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Low Impact </a:t>
            </a:r>
            <a:r>
              <a:rPr lang="it-IT" sz="2400" b="1" dirty="0" err="1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Laparoscopy</a:t>
            </a:r>
            <a:endParaRPr lang="it-IT" sz="2400" b="1" dirty="0">
              <a:solidFill>
                <a:schemeClr val="accent5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3B629D2B-84FA-0369-DC0D-1E0C84685852}"/>
              </a:ext>
            </a:extLst>
          </p:cNvPr>
          <p:cNvSpPr txBox="1"/>
          <p:nvPr/>
        </p:nvSpPr>
        <p:spPr>
          <a:xfrm>
            <a:off x="1723318" y="1954815"/>
            <a:ext cx="26567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Laparoscopia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CC1B9833-5C44-7307-EC3E-4AAC4B68BC89}"/>
              </a:ext>
            </a:extLst>
          </p:cNvPr>
          <p:cNvSpPr txBox="1"/>
          <p:nvPr/>
        </p:nvSpPr>
        <p:spPr>
          <a:xfrm>
            <a:off x="593766" y="201881"/>
            <a:ext cx="37863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PREMESSE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contenu 2">
            <a:extLst>
              <a:ext uri="{FF2B5EF4-FFF2-40B4-BE49-F238E27FC236}">
                <a16:creationId xmlns:a16="http://schemas.microsoft.com/office/drawing/2014/main" id="{3AEABC97-9039-500A-9D48-1A5BEA4397A4}"/>
              </a:ext>
            </a:extLst>
          </p:cNvPr>
          <p:cNvSpPr txBox="1">
            <a:spLocks/>
          </p:cNvSpPr>
          <p:nvPr/>
        </p:nvSpPr>
        <p:spPr bwMode="auto">
          <a:xfrm>
            <a:off x="918779" y="448354"/>
            <a:ext cx="5940425" cy="4537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Font typeface="Arial" charset="0"/>
              <a:buAutoNum type="arabicPeriod"/>
              <a:defRPr sz="2800" b="1">
                <a:solidFill>
                  <a:srgbClr val="004890"/>
                </a:solidFill>
                <a:latin typeface="Arial" charset="0"/>
                <a:ea typeface="ＭＳ Ｐゴシック" charset="-128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rgbClr val="4B4D4E"/>
                </a:solidFill>
                <a:latin typeface="Arial" charset="0"/>
                <a:ea typeface="ＭＳ Ｐゴシック" charset="-128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9pPr>
          </a:lstStyle>
          <a:p>
            <a:pPr fontAlgn="base">
              <a:spcAft>
                <a:spcPct val="0"/>
              </a:spcAft>
              <a:buFont typeface="Arial" charset="0"/>
              <a:buNone/>
            </a:pPr>
            <a:r>
              <a:rPr lang="fr-FR" altLang="x-none" sz="2400" dirty="0">
                <a:solidFill>
                  <a:srgbClr val="2E3D92"/>
                </a:solidFill>
                <a:latin typeface="Calibri" panose="020F0502020204030204" pitchFamily="34" charset="0"/>
                <a:ea typeface="Century Gothic" charset="0"/>
                <a:cs typeface="Calibri" panose="020F0502020204030204" pitchFamily="34" charset="0"/>
              </a:rPr>
              <a:t>VANTAGGI</a:t>
            </a:r>
          </a:p>
          <a:p>
            <a:pPr lvl="1" fontAlgn="base">
              <a:spcAft>
                <a:spcPct val="0"/>
              </a:spcAft>
              <a:buFont typeface="Arial" charset="0"/>
              <a:buNone/>
            </a:pPr>
            <a:r>
              <a:rPr lang="fr-FR" altLang="x-none" dirty="0" err="1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ea typeface="Century Gothic" charset="0"/>
                <a:cs typeface="Calibri" panose="020F0502020204030204" pitchFamily="34" charset="0"/>
              </a:rPr>
              <a:t>Cosmetici</a:t>
            </a:r>
            <a:endParaRPr lang="fr-FR" altLang="x-none" dirty="0">
              <a:solidFill>
                <a:schemeClr val="accent5">
                  <a:lumMod val="75000"/>
                </a:schemeClr>
              </a:solidFill>
              <a:latin typeface="Calibri" panose="020F0502020204030204" pitchFamily="34" charset="0"/>
              <a:ea typeface="Century Gothic" charset="0"/>
              <a:cs typeface="Calibri" panose="020F0502020204030204" pitchFamily="34" charset="0"/>
            </a:endParaRPr>
          </a:p>
          <a:p>
            <a:pPr lvl="1" fontAlgn="base">
              <a:spcAft>
                <a:spcPct val="0"/>
              </a:spcAft>
              <a:buFont typeface="Arial" charset="0"/>
              <a:buNone/>
            </a:pPr>
            <a:r>
              <a:rPr lang="fr-FR" altLang="x-none" dirty="0" err="1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ea typeface="Century Gothic" charset="0"/>
                <a:cs typeface="Calibri" panose="020F0502020204030204" pitchFamily="34" charset="0"/>
              </a:rPr>
              <a:t>Meno</a:t>
            </a:r>
            <a:r>
              <a:rPr lang="fr-FR" altLang="x-none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ea typeface="Century Gothic" charset="0"/>
                <a:cs typeface="Calibri" panose="020F0502020204030204" pitchFamily="34" charset="0"/>
              </a:rPr>
              <a:t> </a:t>
            </a:r>
            <a:r>
              <a:rPr lang="fr-FR" altLang="x-none" dirty="0" err="1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ea typeface="Century Gothic" charset="0"/>
                <a:cs typeface="Calibri" panose="020F0502020204030204" pitchFamily="34" charset="0"/>
              </a:rPr>
              <a:t>dolore</a:t>
            </a:r>
            <a:r>
              <a:rPr lang="fr-FR" altLang="x-none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ea typeface="Century Gothic" charset="0"/>
                <a:cs typeface="Calibri" panose="020F0502020204030204" pitchFamily="34" charset="0"/>
              </a:rPr>
              <a:t> post </a:t>
            </a:r>
            <a:r>
              <a:rPr lang="fr-FR" altLang="x-none" dirty="0" err="1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ea typeface="Century Gothic" charset="0"/>
                <a:cs typeface="Calibri" panose="020F0502020204030204" pitchFamily="34" charset="0"/>
              </a:rPr>
              <a:t>operatorio</a:t>
            </a:r>
            <a:endParaRPr lang="fr-FR" altLang="x-none" dirty="0">
              <a:solidFill>
                <a:schemeClr val="accent5">
                  <a:lumMod val="75000"/>
                </a:schemeClr>
              </a:solidFill>
              <a:latin typeface="Calibri" panose="020F0502020204030204" pitchFamily="34" charset="0"/>
              <a:ea typeface="Century Gothic" charset="0"/>
              <a:cs typeface="Calibri" panose="020F0502020204030204" pitchFamily="34" charset="0"/>
            </a:endParaRPr>
          </a:p>
          <a:p>
            <a:pPr lvl="1" fontAlgn="base">
              <a:spcAft>
                <a:spcPct val="0"/>
              </a:spcAft>
              <a:buFont typeface="Arial" charset="0"/>
              <a:buNone/>
            </a:pPr>
            <a:r>
              <a:rPr lang="fr-FR" altLang="x-none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ea typeface="Century Gothic" charset="0"/>
                <a:cs typeface="Calibri" panose="020F0502020204030204" pitchFamily="34" charset="0"/>
              </a:rPr>
              <a:t>Minor tempo di </a:t>
            </a:r>
            <a:r>
              <a:rPr lang="fr-FR" altLang="x-none" dirty="0" err="1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ea typeface="Century Gothic" charset="0"/>
                <a:cs typeface="Calibri" panose="020F0502020204030204" pitchFamily="34" charset="0"/>
              </a:rPr>
              <a:t>ricovero</a:t>
            </a:r>
            <a:endParaRPr lang="fr-FR" altLang="x-none" dirty="0">
              <a:solidFill>
                <a:schemeClr val="accent5">
                  <a:lumMod val="75000"/>
                </a:schemeClr>
              </a:solidFill>
              <a:latin typeface="Calibri" panose="020F0502020204030204" pitchFamily="34" charset="0"/>
              <a:ea typeface="Century Gothic" charset="0"/>
              <a:cs typeface="Calibri" panose="020F0502020204030204" pitchFamily="34" charset="0"/>
            </a:endParaRPr>
          </a:p>
          <a:p>
            <a:pPr lvl="1" fontAlgn="base">
              <a:spcAft>
                <a:spcPct val="0"/>
              </a:spcAft>
              <a:buFont typeface="Arial" charset="0"/>
              <a:buNone/>
            </a:pPr>
            <a:r>
              <a:rPr lang="fr-FR" altLang="x-none" dirty="0" err="1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ea typeface="Century Gothic" charset="0"/>
                <a:cs typeface="Calibri" panose="020F0502020204030204" pitchFamily="34" charset="0"/>
              </a:rPr>
              <a:t>Ripresa</a:t>
            </a:r>
            <a:r>
              <a:rPr lang="fr-FR" altLang="x-none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ea typeface="Century Gothic" charset="0"/>
                <a:cs typeface="Calibri" panose="020F0502020204030204" pitchFamily="34" charset="0"/>
              </a:rPr>
              <a:t> più </a:t>
            </a:r>
            <a:r>
              <a:rPr lang="fr-FR" altLang="x-none" dirty="0" err="1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ea typeface="Century Gothic" charset="0"/>
                <a:cs typeface="Calibri" panose="020F0502020204030204" pitchFamily="34" charset="0"/>
              </a:rPr>
              <a:t>rapida</a:t>
            </a:r>
            <a:endParaRPr lang="fr-FR" altLang="x-none" dirty="0">
              <a:solidFill>
                <a:schemeClr val="accent5">
                  <a:lumMod val="75000"/>
                </a:schemeClr>
              </a:solidFill>
              <a:latin typeface="Calibri" panose="020F0502020204030204" pitchFamily="34" charset="0"/>
              <a:ea typeface="Century Gothic" charset="0"/>
              <a:cs typeface="Calibri" panose="020F0502020204030204" pitchFamily="34" charset="0"/>
            </a:endParaRPr>
          </a:p>
          <a:p>
            <a:pPr lvl="1" fontAlgn="base">
              <a:spcAft>
                <a:spcPct val="0"/>
              </a:spcAft>
              <a:buFont typeface="Arial" charset="0"/>
              <a:buNone/>
            </a:pPr>
            <a:endParaRPr lang="fr-FR" altLang="x-none" dirty="0">
              <a:solidFill>
                <a:srgbClr val="E79130"/>
              </a:solidFill>
              <a:latin typeface="Calibri" panose="020F0502020204030204" pitchFamily="34" charset="0"/>
              <a:ea typeface="Century Gothic" charset="0"/>
              <a:cs typeface="Calibri" panose="020F0502020204030204" pitchFamily="34" charset="0"/>
            </a:endParaRPr>
          </a:p>
          <a:p>
            <a:pPr fontAlgn="base">
              <a:spcAft>
                <a:spcPct val="0"/>
              </a:spcAft>
              <a:buFont typeface="Arial" charset="0"/>
              <a:buNone/>
            </a:pPr>
            <a:endParaRPr lang="fr-FR" altLang="x-none" sz="2400" dirty="0">
              <a:solidFill>
                <a:srgbClr val="E79130"/>
              </a:solidFill>
              <a:latin typeface="Calibri" panose="020F0502020204030204" pitchFamily="34" charset="0"/>
              <a:ea typeface="Century Gothic" charset="0"/>
              <a:cs typeface="Calibri" panose="020F0502020204030204" pitchFamily="34" charset="0"/>
            </a:endParaRPr>
          </a:p>
          <a:p>
            <a:pPr fontAlgn="base">
              <a:spcAft>
                <a:spcPct val="0"/>
              </a:spcAft>
              <a:buFont typeface="Arial" charset="0"/>
              <a:buNone/>
            </a:pPr>
            <a:r>
              <a:rPr lang="fr-FR" altLang="x-none" sz="2400" dirty="0">
                <a:solidFill>
                  <a:srgbClr val="2E3D92"/>
                </a:solidFill>
                <a:latin typeface="Calibri" panose="020F0502020204030204" pitchFamily="34" charset="0"/>
                <a:ea typeface="Century Gothic" charset="0"/>
                <a:cs typeface="Calibri" panose="020F0502020204030204" pitchFamily="34" charset="0"/>
              </a:rPr>
              <a:t>ASPETTI CRITICI</a:t>
            </a:r>
          </a:p>
          <a:p>
            <a:pPr lvl="1" fontAlgn="base">
              <a:spcAft>
                <a:spcPct val="0"/>
              </a:spcAft>
              <a:buNone/>
            </a:pPr>
            <a:r>
              <a:rPr lang="fr-FR" altLang="x-none" dirty="0" err="1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ea typeface="Century Gothic" charset="0"/>
                <a:cs typeface="Calibri" panose="020F0502020204030204" pitchFamily="34" charset="0"/>
              </a:rPr>
              <a:t>Difficoltà</a:t>
            </a:r>
            <a:r>
              <a:rPr lang="fr-FR" altLang="x-none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ea typeface="Century Gothic" charset="0"/>
                <a:cs typeface="Calibri" panose="020F0502020204030204" pitchFamily="34" charset="0"/>
              </a:rPr>
              <a:t> </a:t>
            </a:r>
            <a:r>
              <a:rPr lang="fr-FR" altLang="x-none" dirty="0" err="1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ea typeface="Century Gothic" charset="0"/>
                <a:cs typeface="Calibri" panose="020F0502020204030204" pitchFamily="34" charset="0"/>
              </a:rPr>
              <a:t>nella</a:t>
            </a:r>
            <a:r>
              <a:rPr lang="fr-FR" altLang="x-none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ea typeface="Century Gothic" charset="0"/>
                <a:cs typeface="Calibri" panose="020F0502020204030204" pitchFamily="34" charset="0"/>
              </a:rPr>
              <a:t> </a:t>
            </a:r>
            <a:r>
              <a:rPr lang="fr-FR" altLang="x-none" dirty="0" err="1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ea typeface="Century Gothic" charset="0"/>
                <a:cs typeface="Calibri" panose="020F0502020204030204" pitchFamily="34" charset="0"/>
              </a:rPr>
              <a:t>triangolazione</a:t>
            </a:r>
            <a:endParaRPr lang="fr-FR" altLang="x-none" dirty="0">
              <a:solidFill>
                <a:schemeClr val="accent5">
                  <a:lumMod val="75000"/>
                </a:schemeClr>
              </a:solidFill>
              <a:latin typeface="Calibri" panose="020F0502020204030204" pitchFamily="34" charset="0"/>
              <a:ea typeface="Century Gothic" charset="0"/>
              <a:cs typeface="Calibri" panose="020F0502020204030204" pitchFamily="34" charset="0"/>
            </a:endParaRPr>
          </a:p>
          <a:p>
            <a:pPr lvl="1" fontAlgn="base">
              <a:spcAft>
                <a:spcPct val="0"/>
              </a:spcAft>
              <a:buNone/>
            </a:pPr>
            <a:r>
              <a:rPr lang="fr-FR" altLang="x-none" dirty="0" err="1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ea typeface="Century Gothic" charset="0"/>
                <a:cs typeface="Calibri" panose="020F0502020204030204" pitchFamily="34" charset="0"/>
              </a:rPr>
              <a:t>Movimento</a:t>
            </a:r>
            <a:r>
              <a:rPr lang="fr-FR" altLang="x-none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ea typeface="Century Gothic" charset="0"/>
                <a:cs typeface="Calibri" panose="020F0502020204030204" pitchFamily="34" charset="0"/>
              </a:rPr>
              <a:t> più </a:t>
            </a:r>
            <a:r>
              <a:rPr lang="fr-FR" altLang="x-none" dirty="0" err="1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ea typeface="Century Gothic" charset="0"/>
                <a:cs typeface="Calibri" panose="020F0502020204030204" pitchFamily="34" charset="0"/>
              </a:rPr>
              <a:t>limitati</a:t>
            </a:r>
            <a:endParaRPr lang="fr-FR" altLang="x-none" dirty="0">
              <a:solidFill>
                <a:schemeClr val="accent5">
                  <a:lumMod val="75000"/>
                </a:schemeClr>
              </a:solidFill>
              <a:latin typeface="Calibri" panose="020F0502020204030204" pitchFamily="34" charset="0"/>
              <a:ea typeface="Century Gothic" charset="0"/>
              <a:cs typeface="Calibri" panose="020F0502020204030204" pitchFamily="34" charset="0"/>
            </a:endParaRPr>
          </a:p>
          <a:p>
            <a:pPr lvl="1" fontAlgn="base">
              <a:spcAft>
                <a:spcPct val="0"/>
              </a:spcAft>
              <a:buFont typeface="Arial" charset="0"/>
              <a:buNone/>
            </a:pPr>
            <a:r>
              <a:rPr lang="fr-FR" altLang="x-none" dirty="0" err="1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ea typeface="Century Gothic" charset="0"/>
                <a:cs typeface="Calibri" panose="020F0502020204030204" pitchFamily="34" charset="0"/>
              </a:rPr>
              <a:t>Difficoltà</a:t>
            </a:r>
            <a:r>
              <a:rPr lang="fr-FR" altLang="x-none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ea typeface="Century Gothic" charset="0"/>
                <a:cs typeface="Calibri" panose="020F0502020204030204" pitchFamily="34" charset="0"/>
              </a:rPr>
              <a:t> </a:t>
            </a:r>
            <a:r>
              <a:rPr lang="fr-FR" altLang="x-none" dirty="0" err="1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ea typeface="Century Gothic" charset="0"/>
                <a:cs typeface="Calibri" panose="020F0502020204030204" pitchFamily="34" charset="0"/>
              </a:rPr>
              <a:t>nell’esposizione</a:t>
            </a:r>
            <a:endParaRPr lang="fr-FR" altLang="x-none" dirty="0">
              <a:solidFill>
                <a:schemeClr val="accent5">
                  <a:lumMod val="75000"/>
                </a:schemeClr>
              </a:solidFill>
              <a:latin typeface="Calibri" panose="020F0502020204030204" pitchFamily="34" charset="0"/>
              <a:ea typeface="Century Gothic" charset="0"/>
              <a:cs typeface="Calibri" panose="020F0502020204030204" pitchFamily="34" charset="0"/>
            </a:endParaRPr>
          </a:p>
          <a:p>
            <a:pPr lvl="1" fontAlgn="base">
              <a:spcAft>
                <a:spcPct val="0"/>
              </a:spcAft>
              <a:buFont typeface="Arial" charset="0"/>
              <a:buNone/>
            </a:pPr>
            <a:endParaRPr lang="fr-FR" altLang="x-none" sz="1800" dirty="0">
              <a:solidFill>
                <a:srgbClr val="000000"/>
              </a:solidFill>
              <a:latin typeface="+mj-lt"/>
              <a:ea typeface="Century Gothic" charset="0"/>
              <a:cs typeface="Century Gothic" charset="0"/>
            </a:endParaRPr>
          </a:p>
        </p:txBody>
      </p:sp>
      <p:pic>
        <p:nvPicPr>
          <p:cNvPr id="5" name="Picture 34">
            <a:extLst>
              <a:ext uri="{FF2B5EF4-FFF2-40B4-BE49-F238E27FC236}">
                <a16:creationId xmlns:a16="http://schemas.microsoft.com/office/drawing/2014/main" id="{7807B3E4-A334-5BB7-84A7-A1B56A0F46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99" b="28000"/>
          <a:stretch>
            <a:fillRect/>
          </a:stretch>
        </p:blipFill>
        <p:spPr bwMode="auto">
          <a:xfrm>
            <a:off x="8303009" y="809302"/>
            <a:ext cx="2736850" cy="2009775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Image 7">
            <a:extLst>
              <a:ext uri="{FF2B5EF4-FFF2-40B4-BE49-F238E27FC236}">
                <a16:creationId xmlns:a16="http://schemas.microsoft.com/office/drawing/2014/main" id="{46B68CA8-531C-8C47-D749-4F92FB1E4C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4498" y="3195987"/>
            <a:ext cx="2433872" cy="2455351"/>
          </a:xfrm>
          <a:prstGeom prst="rect">
            <a:avLst/>
          </a:prstGeom>
        </p:spPr>
      </p:pic>
      <p:sp>
        <p:nvSpPr>
          <p:cNvPr id="7" name="ZoneTexte 16">
            <a:extLst>
              <a:ext uri="{FF2B5EF4-FFF2-40B4-BE49-F238E27FC236}">
                <a16:creationId xmlns:a16="http://schemas.microsoft.com/office/drawing/2014/main" id="{C445B692-0DB5-510A-4241-63C59AF046A6}"/>
              </a:ext>
            </a:extLst>
          </p:cNvPr>
          <p:cNvSpPr txBox="1"/>
          <p:nvPr/>
        </p:nvSpPr>
        <p:spPr>
          <a:xfrm>
            <a:off x="868807" y="5908799"/>
            <a:ext cx="9719733" cy="783193"/>
          </a:xfrm>
          <a:prstGeom prst="roundRect">
            <a:avLst/>
          </a:prstGeom>
          <a:solidFill>
            <a:sysClr val="window" lastClr="FFFFFF"/>
          </a:solidFill>
          <a:ln w="25400" cap="flat" cmpd="sng" algn="ctr">
            <a:solidFill>
              <a:srgbClr val="C0504D"/>
            </a:solidFill>
            <a:prstDash val="solid"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fr-FR" sz="2000" kern="0" dirty="0">
                <a:solidFill>
                  <a:schemeClr val="accent5">
                    <a:lumMod val="75000"/>
                  </a:schemeClr>
                </a:solidFill>
                <a:ea typeface="Century Gothic" charset="0"/>
                <a:cs typeface="Century Gothic" charset="0"/>
              </a:rPr>
              <a:t>La </a:t>
            </a:r>
            <a:r>
              <a:rPr lang="fr-FR" sz="2000" kern="0" dirty="0" err="1">
                <a:solidFill>
                  <a:schemeClr val="accent5">
                    <a:lumMod val="75000"/>
                  </a:schemeClr>
                </a:solidFill>
                <a:ea typeface="Century Gothic" charset="0"/>
                <a:cs typeface="Century Gothic" charset="0"/>
              </a:rPr>
              <a:t>tecnica</a:t>
            </a:r>
            <a:r>
              <a:rPr lang="fr-FR" sz="2000" kern="0" dirty="0">
                <a:solidFill>
                  <a:schemeClr val="accent5">
                    <a:lumMod val="75000"/>
                  </a:schemeClr>
                </a:solidFill>
                <a:ea typeface="Century Gothic" charset="0"/>
                <a:cs typeface="Century Gothic" charset="0"/>
              </a:rPr>
              <a:t> </a:t>
            </a:r>
            <a:r>
              <a:rPr lang="fr-FR" sz="2000" kern="0" dirty="0" err="1">
                <a:solidFill>
                  <a:schemeClr val="accent5">
                    <a:lumMod val="75000"/>
                  </a:schemeClr>
                </a:solidFill>
                <a:ea typeface="Century Gothic" charset="0"/>
                <a:cs typeface="Century Gothic" charset="0"/>
              </a:rPr>
              <a:t>della</a:t>
            </a:r>
            <a:r>
              <a:rPr lang="fr-FR" sz="2000" kern="0" dirty="0">
                <a:solidFill>
                  <a:schemeClr val="accent5">
                    <a:lumMod val="75000"/>
                  </a:schemeClr>
                </a:solidFill>
                <a:ea typeface="Century Gothic" charset="0"/>
                <a:cs typeface="Century Gothic" charset="0"/>
              </a:rPr>
              <a:t> sleeve </a:t>
            </a:r>
            <a:r>
              <a:rPr lang="fr-FR" sz="2000" kern="0" dirty="0" err="1">
                <a:solidFill>
                  <a:schemeClr val="accent5">
                    <a:lumMod val="75000"/>
                  </a:schemeClr>
                </a:solidFill>
                <a:ea typeface="Century Gothic" charset="0"/>
                <a:cs typeface="Century Gothic" charset="0"/>
              </a:rPr>
              <a:t>monotrocart</a:t>
            </a:r>
            <a:r>
              <a:rPr lang="fr-FR" sz="2000" kern="0" dirty="0">
                <a:solidFill>
                  <a:schemeClr val="accent5">
                    <a:lumMod val="75000"/>
                  </a:schemeClr>
                </a:solidFill>
                <a:ea typeface="Century Gothic" charset="0"/>
                <a:cs typeface="Century Gothic" charset="0"/>
              </a:rPr>
              <a:t> </a:t>
            </a:r>
            <a:r>
              <a:rPr lang="fr-FR" sz="2000" kern="0" dirty="0" err="1">
                <a:solidFill>
                  <a:schemeClr val="accent5">
                    <a:lumMod val="75000"/>
                  </a:schemeClr>
                </a:solidFill>
                <a:ea typeface="Century Gothic" charset="0"/>
                <a:cs typeface="Century Gothic" charset="0"/>
              </a:rPr>
              <a:t>è</a:t>
            </a:r>
            <a:r>
              <a:rPr lang="fr-FR" sz="2000" kern="0" dirty="0">
                <a:solidFill>
                  <a:schemeClr val="accent5">
                    <a:lumMod val="75000"/>
                  </a:schemeClr>
                </a:solidFill>
                <a:ea typeface="Century Gothic" charset="0"/>
                <a:cs typeface="Century Gothic" charset="0"/>
              </a:rPr>
              <a:t> </a:t>
            </a:r>
            <a:r>
              <a:rPr lang="fr-FR" sz="2000" kern="0" dirty="0" err="1">
                <a:solidFill>
                  <a:schemeClr val="accent5">
                    <a:lumMod val="75000"/>
                  </a:schemeClr>
                </a:solidFill>
                <a:ea typeface="Century Gothic" charset="0"/>
                <a:cs typeface="Century Gothic" charset="0"/>
              </a:rPr>
              <a:t>utilizzata</a:t>
            </a:r>
            <a:r>
              <a:rPr lang="fr-FR" sz="2000" kern="0" dirty="0">
                <a:solidFill>
                  <a:schemeClr val="accent5">
                    <a:lumMod val="75000"/>
                  </a:schemeClr>
                </a:solidFill>
                <a:ea typeface="Century Gothic" charset="0"/>
                <a:cs typeface="Century Gothic" charset="0"/>
              </a:rPr>
              <a:t> per tutti i </a:t>
            </a:r>
            <a:r>
              <a:rPr lang="fr-FR" sz="2000" kern="0" dirty="0" err="1">
                <a:solidFill>
                  <a:schemeClr val="accent5">
                    <a:lumMod val="75000"/>
                  </a:schemeClr>
                </a:solidFill>
                <a:ea typeface="Century Gothic" charset="0"/>
                <a:cs typeface="Century Gothic" charset="0"/>
              </a:rPr>
              <a:t>pazienti</a:t>
            </a:r>
            <a:r>
              <a:rPr lang="fr-FR" sz="2000" kern="0" dirty="0">
                <a:solidFill>
                  <a:schemeClr val="accent5">
                    <a:lumMod val="75000"/>
                  </a:schemeClr>
                </a:solidFill>
                <a:ea typeface="Century Gothic" charset="0"/>
                <a:cs typeface="Century Gothic" charset="0"/>
              </a:rPr>
              <a:t> </a:t>
            </a:r>
            <a:r>
              <a:rPr lang="fr-FR" sz="2000" kern="0" dirty="0" err="1">
                <a:solidFill>
                  <a:schemeClr val="accent5">
                    <a:lumMod val="75000"/>
                  </a:schemeClr>
                </a:solidFill>
                <a:ea typeface="Century Gothic" charset="0"/>
                <a:cs typeface="Century Gothic" charset="0"/>
              </a:rPr>
              <a:t>nel</a:t>
            </a:r>
            <a:r>
              <a:rPr lang="fr-FR" sz="2000" kern="0" dirty="0">
                <a:solidFill>
                  <a:schemeClr val="accent5">
                    <a:lumMod val="75000"/>
                  </a:schemeClr>
                </a:solidFill>
                <a:ea typeface="Century Gothic" charset="0"/>
                <a:cs typeface="Century Gothic" charset="0"/>
              </a:rPr>
              <a:t> nostro </a:t>
            </a:r>
            <a:r>
              <a:rPr lang="fr-FR" sz="2000" kern="0" dirty="0" err="1">
                <a:solidFill>
                  <a:schemeClr val="accent5">
                    <a:lumMod val="75000"/>
                  </a:schemeClr>
                </a:solidFill>
                <a:ea typeface="Century Gothic" charset="0"/>
                <a:cs typeface="Century Gothic" charset="0"/>
              </a:rPr>
              <a:t>centro</a:t>
            </a:r>
            <a:r>
              <a:rPr lang="fr-FR" sz="2000" kern="0" dirty="0">
                <a:solidFill>
                  <a:schemeClr val="accent5">
                    <a:lumMod val="75000"/>
                  </a:schemeClr>
                </a:solidFill>
                <a:ea typeface="Century Gothic" charset="0"/>
                <a:cs typeface="Century Gothic" charset="0"/>
              </a:rPr>
              <a:t> </a:t>
            </a:r>
          </a:p>
          <a:p>
            <a:pPr algn="ctr">
              <a:defRPr/>
            </a:pPr>
            <a:r>
              <a:rPr lang="fr-FR" sz="2000" kern="0" dirty="0">
                <a:solidFill>
                  <a:schemeClr val="accent5">
                    <a:lumMod val="75000"/>
                  </a:schemeClr>
                </a:solidFill>
                <a:ea typeface="Century Gothic" charset="0"/>
                <a:cs typeface="Century Gothic" charset="0"/>
              </a:rPr>
              <a:t>(&gt;5000 </a:t>
            </a:r>
            <a:r>
              <a:rPr lang="fr-FR" sz="2000" kern="0" dirty="0" err="1">
                <a:solidFill>
                  <a:schemeClr val="accent5">
                    <a:lumMod val="75000"/>
                  </a:schemeClr>
                </a:solidFill>
                <a:ea typeface="Century Gothic" charset="0"/>
                <a:cs typeface="Century Gothic" charset="0"/>
              </a:rPr>
              <a:t>pazienti</a:t>
            </a:r>
            <a:r>
              <a:rPr lang="fr-FR" sz="2000" kern="0" dirty="0">
                <a:solidFill>
                  <a:schemeClr val="accent5">
                    <a:lumMod val="75000"/>
                  </a:schemeClr>
                </a:solidFill>
                <a:ea typeface="Century Gothic" charset="0"/>
                <a:cs typeface="Century Gothic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2946867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BF22E673-F7AB-FBC3-BF91-B8283F5CC534}"/>
              </a:ext>
            </a:extLst>
          </p:cNvPr>
          <p:cNvSpPr txBox="1"/>
          <p:nvPr/>
        </p:nvSpPr>
        <p:spPr>
          <a:xfrm>
            <a:off x="190006" y="146756"/>
            <a:ext cx="116734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PERCHE’ UTILIZZARE UNA MINORE PRESSIONE DEL  PNEUMOPERITONEO? 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A9F9B858-0EFD-FF51-1D7D-EE803313B3D8}"/>
              </a:ext>
            </a:extLst>
          </p:cNvPr>
          <p:cNvSpPr txBox="1">
            <a:spLocks/>
          </p:cNvSpPr>
          <p:nvPr/>
        </p:nvSpPr>
        <p:spPr bwMode="auto">
          <a:xfrm>
            <a:off x="565946" y="943819"/>
            <a:ext cx="10179756" cy="497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457200" indent="-457200">
              <a:spcBef>
                <a:spcPct val="20000"/>
              </a:spcBef>
              <a:buClr>
                <a:schemeClr val="accent1"/>
              </a:buClr>
              <a:buSzPct val="80000"/>
              <a:buFont typeface="Wingdings 2" charset="2"/>
              <a:buChar char=""/>
              <a:defRPr sz="3000">
                <a:solidFill>
                  <a:srgbClr val="002060"/>
                </a:solidFill>
                <a:latin typeface="Arial" charset="0"/>
              </a:defRPr>
            </a:lvl1pPr>
            <a:lvl2pPr indent="-457200">
              <a:spcBef>
                <a:spcPct val="20000"/>
              </a:spcBef>
              <a:buClr>
                <a:schemeClr val="accent1"/>
              </a:buClr>
              <a:buSzPct val="90000"/>
              <a:buFont typeface="Wingdings 2" charset="2"/>
              <a:buChar char=""/>
              <a:defRPr sz="2600">
                <a:solidFill>
                  <a:srgbClr val="002060"/>
                </a:solidFill>
                <a:latin typeface="Arial" charset="0"/>
              </a:defRPr>
            </a:lvl2pPr>
            <a:lvl3pPr indent="-457200">
              <a:spcBef>
                <a:spcPct val="20000"/>
              </a:spcBef>
              <a:buClr>
                <a:schemeClr val="accent2"/>
              </a:buClr>
              <a:buSzPct val="85000"/>
              <a:buFont typeface="Arial" charset="0"/>
              <a:buChar char="○"/>
              <a:defRPr sz="2400">
                <a:solidFill>
                  <a:srgbClr val="002060"/>
                </a:solidFill>
                <a:latin typeface="Arial" charset="0"/>
              </a:defRPr>
            </a:lvl3pPr>
            <a:lvl4pPr marL="914400" indent="-163513">
              <a:spcBef>
                <a:spcPct val="20000"/>
              </a:spcBef>
              <a:buClr>
                <a:srgbClr val="FFC000"/>
              </a:buClr>
              <a:buSzPct val="90000"/>
              <a:buFont typeface="Wingdings 2" charset="2"/>
              <a:buChar char=""/>
              <a:defRPr sz="2000">
                <a:solidFill>
                  <a:srgbClr val="002060"/>
                </a:solidFill>
                <a:latin typeface="Arial" charset="0"/>
              </a:defRPr>
            </a:lvl4pPr>
            <a:lvl5pPr marL="1371600" indent="-163513">
              <a:spcBef>
                <a:spcPct val="20000"/>
              </a:spcBef>
              <a:buClr>
                <a:srgbClr val="D8D8D8"/>
              </a:buClr>
              <a:buSzPct val="100000"/>
              <a:buFont typeface="Arial" charset="0"/>
              <a:buChar char="-"/>
              <a:defRPr sz="2000">
                <a:solidFill>
                  <a:schemeClr val="tx1"/>
                </a:solidFill>
                <a:latin typeface="Arial" charset="0"/>
              </a:defRPr>
            </a:lvl5pPr>
            <a:lvl6pPr marL="1828800" indent="-163513" fontAlgn="base">
              <a:spcBef>
                <a:spcPct val="20000"/>
              </a:spcBef>
              <a:spcAft>
                <a:spcPct val="0"/>
              </a:spcAft>
              <a:buClr>
                <a:srgbClr val="D8D8D8"/>
              </a:buClr>
              <a:buSzPct val="100000"/>
              <a:buFont typeface="Arial" charset="0"/>
              <a:buChar char="-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286000" indent="-163513" fontAlgn="base">
              <a:spcBef>
                <a:spcPct val="20000"/>
              </a:spcBef>
              <a:spcAft>
                <a:spcPct val="0"/>
              </a:spcAft>
              <a:buClr>
                <a:srgbClr val="D8D8D8"/>
              </a:buClr>
              <a:buSzPct val="100000"/>
              <a:buFont typeface="Arial" charset="0"/>
              <a:buChar char="-"/>
              <a:defRPr sz="2000">
                <a:solidFill>
                  <a:schemeClr val="tx1"/>
                </a:solidFill>
                <a:latin typeface="Arial" charset="0"/>
              </a:defRPr>
            </a:lvl7pPr>
            <a:lvl8pPr marL="2743200" indent="-163513" fontAlgn="base">
              <a:spcBef>
                <a:spcPct val="20000"/>
              </a:spcBef>
              <a:spcAft>
                <a:spcPct val="0"/>
              </a:spcAft>
              <a:buClr>
                <a:srgbClr val="D8D8D8"/>
              </a:buClr>
              <a:buSzPct val="100000"/>
              <a:buFont typeface="Arial" charset="0"/>
              <a:buChar char="-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200400" indent="-163513" fontAlgn="base">
              <a:spcBef>
                <a:spcPct val="20000"/>
              </a:spcBef>
              <a:spcAft>
                <a:spcPct val="0"/>
              </a:spcAft>
              <a:buClr>
                <a:srgbClr val="D8D8D8"/>
              </a:buClr>
              <a:buSzPct val="100000"/>
              <a:buFont typeface="Arial" charset="0"/>
              <a:buChar char="-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fontAlgn="base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  <a:buClr>
                <a:schemeClr val="tx1"/>
              </a:buClr>
              <a:buFont typeface="Arial" charset="0"/>
              <a:buChar char="•"/>
            </a:pPr>
            <a:r>
              <a:rPr lang="en-US" altLang="x-none" sz="2000" b="1" dirty="0">
                <a:solidFill>
                  <a:srgbClr val="2E3D92"/>
                </a:solidFill>
                <a:latin typeface="Calibri" panose="020F0502020204030204" pitchFamily="34" charset="0"/>
                <a:ea typeface="Century Gothic" charset="0"/>
                <a:cs typeface="Calibri" panose="020F0502020204030204" pitchFamily="34" charset="0"/>
              </a:rPr>
              <a:t>FASE INTRAOPERATORIA</a:t>
            </a:r>
          </a:p>
          <a:p>
            <a:pPr lvl="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•"/>
            </a:pPr>
            <a:r>
              <a:rPr lang="it-IT" sz="2000" b="0" i="0" u="none" strike="noStrike" dirty="0">
                <a:solidFill>
                  <a:schemeClr val="accent5">
                    <a:lumMod val="75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Riduce ETCO₂ ( concentrazione di anidride carbonica alla fine dell’espirazione) e la pressione di picco delle vie aeree durante la ventilazione meccanica</a:t>
            </a:r>
            <a:endParaRPr lang="en-US" altLang="x-none" sz="2000" dirty="0">
              <a:solidFill>
                <a:schemeClr val="accent5">
                  <a:lumMod val="75000"/>
                </a:schemeClr>
              </a:solidFill>
              <a:latin typeface="Calibri" panose="020F0502020204030204" pitchFamily="34" charset="0"/>
              <a:ea typeface="Century Gothic" charset="0"/>
              <a:cs typeface="Calibri" panose="020F0502020204030204" pitchFamily="34" charset="0"/>
            </a:endParaRPr>
          </a:p>
          <a:p>
            <a:pPr lvl="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•"/>
            </a:pPr>
            <a:endParaRPr lang="en-US" altLang="x-none" sz="2000" dirty="0">
              <a:solidFill>
                <a:schemeClr val="accent5">
                  <a:lumMod val="75000"/>
                </a:schemeClr>
              </a:solidFill>
              <a:latin typeface="Calibri" panose="020F0502020204030204" pitchFamily="34" charset="0"/>
              <a:ea typeface="Century Gothic" charset="0"/>
              <a:cs typeface="Calibri" panose="020F0502020204030204" pitchFamily="34" charset="0"/>
            </a:endParaRPr>
          </a:p>
          <a:p>
            <a:pPr lvl="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•"/>
            </a:pPr>
            <a:r>
              <a:rPr lang="en-US" altLang="x-none" sz="2000" dirty="0" err="1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ea typeface="Century Gothic" charset="0"/>
                <a:cs typeface="Calibri" panose="020F0502020204030204" pitchFamily="34" charset="0"/>
              </a:rPr>
              <a:t>Aumenta</a:t>
            </a:r>
            <a:r>
              <a:rPr lang="en-US" altLang="x-none" sz="2000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ea typeface="Century Gothic" charset="0"/>
                <a:cs typeface="Calibri" panose="020F0502020204030204" pitchFamily="34" charset="0"/>
              </a:rPr>
              <a:t> il Tidal Volume o volume </a:t>
            </a:r>
            <a:r>
              <a:rPr lang="en-US" altLang="x-none" sz="2000" dirty="0" err="1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ea typeface="Century Gothic" charset="0"/>
                <a:cs typeface="Calibri" panose="020F0502020204030204" pitchFamily="34" charset="0"/>
              </a:rPr>
              <a:t>corrente</a:t>
            </a:r>
            <a:r>
              <a:rPr lang="en-US" altLang="x-none" sz="2000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ea typeface="Century Gothic" charset="0"/>
                <a:cs typeface="Calibri" panose="020F0502020204030204" pitchFamily="34" charset="0"/>
              </a:rPr>
              <a:t> (</a:t>
            </a:r>
            <a:r>
              <a:rPr lang="it-IT" sz="2000" b="0" i="0" u="none" strike="noStrike" dirty="0">
                <a:solidFill>
                  <a:schemeClr val="accent5">
                    <a:lumMod val="75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è la quantità d’aria inspirata o espirata in un singolo respiro durante la respirazione spontanea o assistita)</a:t>
            </a:r>
            <a:endParaRPr lang="en-US" altLang="x-none" sz="2000" dirty="0">
              <a:solidFill>
                <a:schemeClr val="accent5">
                  <a:lumMod val="75000"/>
                </a:schemeClr>
              </a:solidFill>
              <a:latin typeface="Calibri" panose="020F0502020204030204" pitchFamily="34" charset="0"/>
              <a:ea typeface="Century Gothic" charset="0"/>
              <a:cs typeface="Calibri" panose="020F0502020204030204" pitchFamily="34" charset="0"/>
            </a:endParaRPr>
          </a:p>
          <a:p>
            <a:pPr lvl="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•"/>
            </a:pPr>
            <a:endParaRPr lang="en-US" altLang="x-none" sz="2000" dirty="0">
              <a:solidFill>
                <a:srgbClr val="E79130"/>
              </a:solidFill>
              <a:latin typeface="Calibri" panose="020F0502020204030204" pitchFamily="34" charset="0"/>
              <a:ea typeface="Century Gothic" charset="0"/>
              <a:cs typeface="Calibri" panose="020F0502020204030204" pitchFamily="34" charset="0"/>
            </a:endParaRPr>
          </a:p>
          <a:p>
            <a:pPr lvl="1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•"/>
            </a:pPr>
            <a:r>
              <a:rPr lang="en-US" altLang="x-none" sz="2000" b="1" dirty="0">
                <a:solidFill>
                  <a:srgbClr val="2E3D92"/>
                </a:solidFill>
                <a:latin typeface="Calibri" panose="020F0502020204030204" pitchFamily="34" charset="0"/>
                <a:ea typeface="Century Gothic" charset="0"/>
                <a:cs typeface="Calibri" panose="020F0502020204030204" pitchFamily="34" charset="0"/>
              </a:rPr>
              <a:t>FASE POSTOPERATORIA</a:t>
            </a:r>
          </a:p>
          <a:p>
            <a:pPr marL="0" lvl="1" indent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None/>
            </a:pPr>
            <a:endParaRPr lang="en-US" altLang="x-none" sz="2000" dirty="0">
              <a:solidFill>
                <a:srgbClr val="E79130"/>
              </a:solidFill>
              <a:latin typeface="Calibri" panose="020F0502020204030204" pitchFamily="34" charset="0"/>
              <a:ea typeface="Century Gothic" charset="0"/>
              <a:cs typeface="Calibri" panose="020F0502020204030204" pitchFamily="34" charset="0"/>
            </a:endParaRPr>
          </a:p>
          <a:p>
            <a:pPr lvl="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•"/>
            </a:pPr>
            <a:r>
              <a:rPr lang="en-US" altLang="x-none" sz="2000" dirty="0" err="1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ea typeface="Century Gothic" charset="0"/>
                <a:cs typeface="Calibri" panose="020F0502020204030204" pitchFamily="34" charset="0"/>
              </a:rPr>
              <a:t>Riduce</a:t>
            </a:r>
            <a:r>
              <a:rPr lang="en-US" altLang="x-none" sz="2000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ea typeface="Century Gothic" charset="0"/>
                <a:cs typeface="Calibri" panose="020F0502020204030204" pitchFamily="34" charset="0"/>
              </a:rPr>
              <a:t> </a:t>
            </a:r>
            <a:r>
              <a:rPr lang="en-US" altLang="x-none" sz="2000" dirty="0" err="1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ea typeface="Century Gothic" charset="0"/>
                <a:cs typeface="Calibri" panose="020F0502020204030204" pitchFamily="34" charset="0"/>
              </a:rPr>
              <a:t>l’incidenza</a:t>
            </a:r>
            <a:r>
              <a:rPr lang="en-US" altLang="x-none" sz="2000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ea typeface="Century Gothic" charset="0"/>
                <a:cs typeface="Calibri" panose="020F0502020204030204" pitchFamily="34" charset="0"/>
              </a:rPr>
              <a:t> e la </a:t>
            </a:r>
            <a:r>
              <a:rPr lang="en-US" altLang="x-none" sz="2000" dirty="0" err="1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ea typeface="Century Gothic" charset="0"/>
                <a:cs typeface="Calibri" panose="020F0502020204030204" pitchFamily="34" charset="0"/>
              </a:rPr>
              <a:t>gravità</a:t>
            </a:r>
            <a:r>
              <a:rPr lang="en-US" altLang="x-none" sz="2000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ea typeface="Century Gothic" charset="0"/>
                <a:cs typeface="Calibri" panose="020F0502020204030204" pitchFamily="34" charset="0"/>
              </a:rPr>
              <a:t> del dolore alle </a:t>
            </a:r>
            <a:r>
              <a:rPr lang="en-US" altLang="x-none" sz="2000" dirty="0" err="1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ea typeface="Century Gothic" charset="0"/>
                <a:cs typeface="Calibri" panose="020F0502020204030204" pitchFamily="34" charset="0"/>
              </a:rPr>
              <a:t>spalle</a:t>
            </a:r>
            <a:endParaRPr lang="en-US" altLang="x-none" sz="2000" dirty="0">
              <a:solidFill>
                <a:schemeClr val="accent5">
                  <a:lumMod val="75000"/>
                </a:schemeClr>
              </a:solidFill>
              <a:latin typeface="Calibri" panose="020F0502020204030204" pitchFamily="34" charset="0"/>
              <a:ea typeface="Century Gothic" charset="0"/>
              <a:cs typeface="Calibri" panose="020F0502020204030204" pitchFamily="34" charset="0"/>
            </a:endParaRPr>
          </a:p>
          <a:p>
            <a:pPr lvl="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•"/>
            </a:pPr>
            <a:endParaRPr lang="en-US" altLang="x-none" sz="2000" dirty="0">
              <a:solidFill>
                <a:schemeClr val="accent5">
                  <a:lumMod val="75000"/>
                </a:schemeClr>
              </a:solidFill>
              <a:latin typeface="Calibri" panose="020F0502020204030204" pitchFamily="34" charset="0"/>
              <a:ea typeface="Century Gothic" charset="0"/>
              <a:cs typeface="Calibri" panose="020F0502020204030204" pitchFamily="34" charset="0"/>
            </a:endParaRPr>
          </a:p>
          <a:p>
            <a:pPr lvl="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•"/>
            </a:pPr>
            <a:r>
              <a:rPr lang="en-US" altLang="x-none" sz="2000" dirty="0" err="1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ea typeface="Century Gothic" charset="0"/>
                <a:cs typeface="Calibri" panose="020F0502020204030204" pitchFamily="34" charset="0"/>
              </a:rPr>
              <a:t>Riduce</a:t>
            </a:r>
            <a:r>
              <a:rPr lang="en-US" altLang="x-none" sz="2000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ea typeface="Century Gothic" charset="0"/>
                <a:cs typeface="Calibri" panose="020F0502020204030204" pitchFamily="34" charset="0"/>
              </a:rPr>
              <a:t> </a:t>
            </a:r>
            <a:r>
              <a:rPr lang="en-US" altLang="x-none" sz="2000" dirty="0" err="1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ea typeface="Century Gothic" charset="0"/>
                <a:cs typeface="Calibri" panose="020F0502020204030204" pitchFamily="34" charset="0"/>
              </a:rPr>
              <a:t>l’uso</a:t>
            </a:r>
            <a:r>
              <a:rPr lang="en-US" altLang="x-none" sz="2000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ea typeface="Century Gothic" charset="0"/>
                <a:cs typeface="Calibri" panose="020F0502020204030204" pitchFamily="34" charset="0"/>
              </a:rPr>
              <a:t> di </a:t>
            </a:r>
            <a:r>
              <a:rPr lang="en-US" altLang="x-none" sz="2000" dirty="0" err="1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ea typeface="Century Gothic" charset="0"/>
                <a:cs typeface="Calibri" panose="020F0502020204030204" pitchFamily="34" charset="0"/>
              </a:rPr>
              <a:t>analgesici</a:t>
            </a:r>
            <a:endParaRPr lang="en-US" altLang="x-none" sz="2000" dirty="0">
              <a:solidFill>
                <a:schemeClr val="accent5">
                  <a:lumMod val="75000"/>
                </a:schemeClr>
              </a:solidFill>
              <a:latin typeface="Calibri" panose="020F0502020204030204" pitchFamily="34" charset="0"/>
              <a:ea typeface="Century Gothic" charset="0"/>
              <a:cs typeface="Calibri" panose="020F0502020204030204" pitchFamily="34" charset="0"/>
            </a:endParaRPr>
          </a:p>
          <a:p>
            <a:pPr lvl="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•"/>
            </a:pPr>
            <a:endParaRPr lang="en-US" altLang="x-none" sz="2000" dirty="0">
              <a:solidFill>
                <a:schemeClr val="accent5">
                  <a:lumMod val="75000"/>
                </a:schemeClr>
              </a:solidFill>
              <a:latin typeface="Calibri" panose="020F0502020204030204" pitchFamily="34" charset="0"/>
              <a:ea typeface="Century Gothic" charset="0"/>
              <a:cs typeface="Calibri" panose="020F0502020204030204" pitchFamily="34" charset="0"/>
            </a:endParaRPr>
          </a:p>
          <a:p>
            <a:pPr lvl="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•"/>
            </a:pPr>
            <a:r>
              <a:rPr lang="en-US" altLang="x-none" sz="2000" dirty="0" err="1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ea typeface="Century Gothic" charset="0"/>
                <a:cs typeface="Calibri" panose="020F0502020204030204" pitchFamily="34" charset="0"/>
              </a:rPr>
              <a:t>Riduce</a:t>
            </a:r>
            <a:r>
              <a:rPr lang="en-US" altLang="x-none" sz="2000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ea typeface="Century Gothic" charset="0"/>
                <a:cs typeface="Calibri" panose="020F0502020204030204" pitchFamily="34" charset="0"/>
              </a:rPr>
              <a:t> </a:t>
            </a:r>
            <a:r>
              <a:rPr lang="en-US" altLang="x-none" sz="2000" dirty="0" err="1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ea typeface="Century Gothic" charset="0"/>
                <a:cs typeface="Calibri" panose="020F0502020204030204" pitchFamily="34" charset="0"/>
              </a:rPr>
              <a:t>l’ospedalizzazione</a:t>
            </a:r>
            <a:endParaRPr lang="en-US" altLang="x-none" sz="2000" dirty="0">
              <a:solidFill>
                <a:schemeClr val="accent5">
                  <a:lumMod val="75000"/>
                </a:schemeClr>
              </a:solidFill>
              <a:latin typeface="Calibri" panose="020F0502020204030204" pitchFamily="34" charset="0"/>
              <a:ea typeface="Century Gothic" charset="0"/>
              <a:cs typeface="Calibri" panose="020F0502020204030204" pitchFamily="34" charset="0"/>
            </a:endParaRPr>
          </a:p>
          <a:p>
            <a:pPr lvl="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•"/>
            </a:pPr>
            <a:endParaRPr lang="en-US" altLang="x-none" sz="2000" dirty="0">
              <a:solidFill>
                <a:schemeClr val="accent5">
                  <a:lumMod val="75000"/>
                </a:schemeClr>
              </a:solidFill>
              <a:latin typeface="Calibri" panose="020F0502020204030204" pitchFamily="34" charset="0"/>
              <a:ea typeface="Century Gothic" charset="0"/>
              <a:cs typeface="Calibri" panose="020F0502020204030204" pitchFamily="34" charset="0"/>
            </a:endParaRPr>
          </a:p>
          <a:p>
            <a:pPr lvl="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•"/>
            </a:pPr>
            <a:r>
              <a:rPr lang="en-US" altLang="x-none" sz="2000" dirty="0" err="1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ea typeface="Century Gothic" charset="0"/>
                <a:cs typeface="Calibri" panose="020F0502020204030204" pitchFamily="34" charset="0"/>
              </a:rPr>
              <a:t>Riduce</a:t>
            </a:r>
            <a:r>
              <a:rPr lang="en-US" altLang="x-none" sz="2000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ea typeface="Century Gothic" charset="0"/>
                <a:cs typeface="Calibri" panose="020F0502020204030204" pitchFamily="34" charset="0"/>
              </a:rPr>
              <a:t> </a:t>
            </a:r>
            <a:r>
              <a:rPr lang="en-US" altLang="x-none" sz="2000" dirty="0" err="1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ea typeface="Century Gothic" charset="0"/>
                <a:cs typeface="Calibri" panose="020F0502020204030204" pitchFamily="34" charset="0"/>
              </a:rPr>
              <a:t>l’infiammazione</a:t>
            </a:r>
            <a:r>
              <a:rPr lang="en-US" altLang="x-none" sz="2000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ea typeface="Century Gothic" charset="0"/>
                <a:cs typeface="Calibri" panose="020F0502020204030204" pitchFamily="34" charset="0"/>
              </a:rPr>
              <a:t> e </a:t>
            </a:r>
            <a:r>
              <a:rPr lang="en-US" altLang="x-none" sz="2000" dirty="0" err="1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ea typeface="Century Gothic" charset="0"/>
                <a:cs typeface="Calibri" panose="020F0502020204030204" pitchFamily="34" charset="0"/>
              </a:rPr>
              <a:t>l’immunodepressione</a:t>
            </a:r>
            <a:endParaRPr lang="en-US" altLang="x-none" sz="2000" dirty="0">
              <a:solidFill>
                <a:schemeClr val="accent5">
                  <a:lumMod val="75000"/>
                </a:schemeClr>
              </a:solidFill>
              <a:latin typeface="Calibri" panose="020F0502020204030204" pitchFamily="34" charset="0"/>
              <a:ea typeface="Century Gothic" charset="0"/>
              <a:cs typeface="Calibri" panose="020F0502020204030204" pitchFamily="34" charset="0"/>
            </a:endParaRPr>
          </a:p>
          <a:p>
            <a:pPr lvl="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•"/>
            </a:pPr>
            <a:endParaRPr lang="en-US" altLang="x-none" sz="2000" dirty="0">
              <a:solidFill>
                <a:schemeClr val="accent5">
                  <a:lumMod val="75000"/>
                </a:schemeClr>
              </a:solidFill>
              <a:latin typeface="Calibri" panose="020F0502020204030204" pitchFamily="34" charset="0"/>
              <a:ea typeface="Century Gothic" charset="0"/>
              <a:cs typeface="Calibri" panose="020F0502020204030204" pitchFamily="34" charset="0"/>
            </a:endParaRPr>
          </a:p>
          <a:p>
            <a:pPr lvl="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•"/>
            </a:pPr>
            <a:r>
              <a:rPr lang="en-US" altLang="x-none" sz="2000" b="1" i="1" dirty="0" err="1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ea typeface="Century Gothic" charset="0"/>
                <a:cs typeface="Calibri" panose="020F0502020204030204" pitchFamily="34" charset="0"/>
              </a:rPr>
              <a:t>Riduce</a:t>
            </a:r>
            <a:r>
              <a:rPr lang="en-US" altLang="x-none" sz="2000" b="1" i="1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ea typeface="Century Gothic" charset="0"/>
                <a:cs typeface="Calibri" panose="020F0502020204030204" pitchFamily="34" charset="0"/>
              </a:rPr>
              <a:t> le </a:t>
            </a:r>
            <a:r>
              <a:rPr lang="en-US" altLang="x-none" sz="2000" b="1" i="1" dirty="0" err="1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ea typeface="Century Gothic" charset="0"/>
                <a:cs typeface="Calibri" panose="020F0502020204030204" pitchFamily="34" charset="0"/>
              </a:rPr>
              <a:t>complicanze</a:t>
            </a:r>
            <a:r>
              <a:rPr lang="en-US" altLang="x-none" sz="2000" b="1" i="1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ea typeface="Century Gothic" charset="0"/>
                <a:cs typeface="Calibri" panose="020F0502020204030204" pitchFamily="34" charset="0"/>
              </a:rPr>
              <a:t> legate </a:t>
            </a:r>
            <a:r>
              <a:rPr lang="en-US" altLang="x-none" sz="2000" b="1" i="1" dirty="0" err="1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ea typeface="Century Gothic" charset="0"/>
                <a:cs typeface="Calibri" panose="020F0502020204030204" pitchFamily="34" charset="0"/>
              </a:rPr>
              <a:t>all’insufflazione</a:t>
            </a:r>
            <a:endParaRPr lang="en-US" altLang="x-none" sz="2000" b="1" i="1" dirty="0">
              <a:solidFill>
                <a:schemeClr val="accent5">
                  <a:lumMod val="75000"/>
                </a:schemeClr>
              </a:solidFill>
              <a:latin typeface="Calibri" panose="020F0502020204030204" pitchFamily="34" charset="0"/>
              <a:ea typeface="Century Gothic" charset="0"/>
              <a:cs typeface="Calibri" panose="020F0502020204030204" pitchFamily="34" charset="0"/>
            </a:endParaRP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3CC2C7AE-D6BE-3D2E-484B-FB54276C1C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77726" y="3745720"/>
            <a:ext cx="2848328" cy="2857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15238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7935AB1E-44D5-0A9B-62C7-B51B83197E94}"/>
              </a:ext>
            </a:extLst>
          </p:cNvPr>
          <p:cNvSpPr txBox="1"/>
          <p:nvPr/>
        </p:nvSpPr>
        <p:spPr>
          <a:xfrm>
            <a:off x="1331048" y="314498"/>
            <a:ext cx="10137422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b="1" dirty="0">
                <a:solidFill>
                  <a:srgbClr val="2E3D9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Fattore                                                   Flusso Continuo                                     Effetto                             </a:t>
            </a:r>
          </a:p>
          <a:p>
            <a:endParaRPr lang="it-IT" b="1" dirty="0">
              <a:solidFill>
                <a:srgbClr val="2E3D9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it-IT" b="1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Temperatura e umidità del gas             Regolabile                           ↓ Irritazione peritoneale           </a:t>
            </a:r>
          </a:p>
          <a:p>
            <a:r>
              <a:rPr lang="it-IT" b="1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Pressione intra-addominale                     Stabile                              ↓ Stress tissutale                  </a:t>
            </a:r>
          </a:p>
          <a:p>
            <a:r>
              <a:rPr lang="it-IT" b="1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Citochine infiammatorie                           Ridotte                             ↓ Infiammazione sistemica           Attivazione immunitaria                            Minore                            ↓ Immunodepressione post-operatoria </a:t>
            </a: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204F9479-0FC8-5119-65D4-F92878ED55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7599" y="2387732"/>
            <a:ext cx="9578474" cy="4314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52857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61B4E6FC-4B16-C938-BBF4-CB175EAED48B}"/>
              </a:ext>
            </a:extLst>
          </p:cNvPr>
          <p:cNvSpPr txBox="1"/>
          <p:nvPr/>
        </p:nvSpPr>
        <p:spPr>
          <a:xfrm>
            <a:off x="574560" y="200855"/>
            <a:ext cx="62879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SCOPO DELLO STUDIO</a:t>
            </a:r>
          </a:p>
        </p:txBody>
      </p:sp>
      <p:sp>
        <p:nvSpPr>
          <p:cNvPr id="5" name="Text Box 5">
            <a:extLst>
              <a:ext uri="{FF2B5EF4-FFF2-40B4-BE49-F238E27FC236}">
                <a16:creationId xmlns:a16="http://schemas.microsoft.com/office/drawing/2014/main" id="{26E3B01A-A4ED-C262-E45C-1AF8483AF2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4650" y="1406415"/>
            <a:ext cx="8501695" cy="33650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0" fontAlgn="base" hangingPunct="0">
              <a:lnSpc>
                <a:spcPct val="150000"/>
              </a:lnSpc>
              <a:spcBef>
                <a:spcPct val="50000"/>
              </a:spcBef>
              <a:spcAft>
                <a:spcPct val="0"/>
              </a:spcAft>
            </a:pPr>
            <a:r>
              <a:rPr lang="it-IT" sz="2400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Lo scopo di questo studio è valutare la fattibilità e i risultati precoci della sleeve gastrectomy laparoscopica </a:t>
            </a:r>
            <a:r>
              <a:rPr lang="it-IT" sz="2400" dirty="0" err="1">
                <a:solidFill>
                  <a:schemeClr val="accent5">
                    <a:lumMod val="75000"/>
                  </a:schemeClr>
                </a:solidFill>
                <a:latin typeface="+mn-lt"/>
              </a:rPr>
              <a:t>monotrocart</a:t>
            </a:r>
            <a:r>
              <a:rPr lang="it-IT" sz="2400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 a basso impatto (LIL-SG) con un focus specifico sulla performance intraoperatoria e la riduzione del dolore nel post operatorio.</a:t>
            </a:r>
            <a:endParaRPr lang="it-IT" dirty="0">
              <a:solidFill>
                <a:schemeClr val="accent5">
                  <a:lumMod val="75000"/>
                </a:schemeClr>
              </a:solidFill>
              <a:latin typeface="+mn-lt"/>
            </a:endParaRPr>
          </a:p>
          <a:p>
            <a:pPr eaLnBrk="0" fontAlgn="base" hangingPunct="0">
              <a:lnSpc>
                <a:spcPct val="150000"/>
              </a:lnSpc>
              <a:spcBef>
                <a:spcPct val="50000"/>
              </a:spcBef>
              <a:spcAft>
                <a:spcPct val="0"/>
              </a:spcAft>
            </a:pPr>
            <a:endParaRPr lang="it-IT" altLang="fr-FR" b="0" dirty="0">
              <a:solidFill>
                <a:schemeClr val="accent5">
                  <a:lumMod val="75000"/>
                </a:schemeClr>
              </a:solidFill>
              <a:latin typeface="+mn-lt"/>
              <a:ea typeface="ＭＳ Ｐゴシック" charset="-128"/>
            </a:endParaRPr>
          </a:p>
        </p:txBody>
      </p:sp>
      <p:pic>
        <p:nvPicPr>
          <p:cNvPr id="6" name="Picture 2" descr="Gli obiettivi e lo scopo | COMUNICANDO E DINTORNI">
            <a:extLst>
              <a:ext uri="{FF2B5EF4-FFF2-40B4-BE49-F238E27FC236}">
                <a16:creationId xmlns:a16="http://schemas.microsoft.com/office/drawing/2014/main" id="{0EE13E6E-B398-2C93-CD0E-2974EF7B21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9333" y="3769073"/>
            <a:ext cx="28575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60102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F45EB69A-87F3-93F4-4289-4E65FF3EB82A}"/>
              </a:ext>
            </a:extLst>
          </p:cNvPr>
          <p:cNvSpPr txBox="1"/>
          <p:nvPr/>
        </p:nvSpPr>
        <p:spPr>
          <a:xfrm>
            <a:off x="735115" y="167849"/>
            <a:ext cx="52267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MATERIALI E METODI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F18D28D0-8E69-DA1C-26FC-E7EC914B0833}"/>
              </a:ext>
            </a:extLst>
          </p:cNvPr>
          <p:cNvSpPr txBox="1">
            <a:spLocks/>
          </p:cNvSpPr>
          <p:nvPr/>
        </p:nvSpPr>
        <p:spPr bwMode="auto">
          <a:xfrm>
            <a:off x="735115" y="943819"/>
            <a:ext cx="9626864" cy="497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457200" indent="-457200">
              <a:spcBef>
                <a:spcPct val="20000"/>
              </a:spcBef>
              <a:buClr>
                <a:schemeClr val="accent1"/>
              </a:buClr>
              <a:buSzPct val="80000"/>
              <a:buFont typeface="Wingdings 2" charset="2"/>
              <a:buChar char=""/>
              <a:defRPr sz="3000">
                <a:solidFill>
                  <a:srgbClr val="002060"/>
                </a:solidFill>
                <a:latin typeface="Arial" charset="0"/>
              </a:defRPr>
            </a:lvl1pPr>
            <a:lvl2pPr indent="-457200">
              <a:spcBef>
                <a:spcPct val="20000"/>
              </a:spcBef>
              <a:buClr>
                <a:schemeClr val="accent1"/>
              </a:buClr>
              <a:buSzPct val="90000"/>
              <a:buFont typeface="Wingdings 2" charset="2"/>
              <a:buChar char=""/>
              <a:defRPr sz="2600">
                <a:solidFill>
                  <a:srgbClr val="002060"/>
                </a:solidFill>
                <a:latin typeface="Arial" charset="0"/>
              </a:defRPr>
            </a:lvl2pPr>
            <a:lvl3pPr indent="-457200">
              <a:spcBef>
                <a:spcPct val="20000"/>
              </a:spcBef>
              <a:buClr>
                <a:schemeClr val="accent2"/>
              </a:buClr>
              <a:buSzPct val="85000"/>
              <a:buFont typeface="Arial" charset="0"/>
              <a:buChar char="○"/>
              <a:defRPr sz="2400">
                <a:solidFill>
                  <a:srgbClr val="002060"/>
                </a:solidFill>
                <a:latin typeface="Arial" charset="0"/>
              </a:defRPr>
            </a:lvl3pPr>
            <a:lvl4pPr marL="914400" indent="-163513">
              <a:spcBef>
                <a:spcPct val="20000"/>
              </a:spcBef>
              <a:buClr>
                <a:srgbClr val="FFC000"/>
              </a:buClr>
              <a:buSzPct val="90000"/>
              <a:buFont typeface="Wingdings 2" charset="2"/>
              <a:buChar char=""/>
              <a:defRPr sz="2000">
                <a:solidFill>
                  <a:srgbClr val="002060"/>
                </a:solidFill>
                <a:latin typeface="Arial" charset="0"/>
              </a:defRPr>
            </a:lvl4pPr>
            <a:lvl5pPr marL="1371600" indent="-163513">
              <a:spcBef>
                <a:spcPct val="20000"/>
              </a:spcBef>
              <a:buClr>
                <a:srgbClr val="D8D8D8"/>
              </a:buClr>
              <a:buSzPct val="100000"/>
              <a:buFont typeface="Arial" charset="0"/>
              <a:buChar char="-"/>
              <a:defRPr sz="2000">
                <a:solidFill>
                  <a:schemeClr val="tx1"/>
                </a:solidFill>
                <a:latin typeface="Arial" charset="0"/>
              </a:defRPr>
            </a:lvl5pPr>
            <a:lvl6pPr marL="1828800" indent="-163513" fontAlgn="base">
              <a:spcBef>
                <a:spcPct val="20000"/>
              </a:spcBef>
              <a:spcAft>
                <a:spcPct val="0"/>
              </a:spcAft>
              <a:buClr>
                <a:srgbClr val="D8D8D8"/>
              </a:buClr>
              <a:buSzPct val="100000"/>
              <a:buFont typeface="Arial" charset="0"/>
              <a:buChar char="-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286000" indent="-163513" fontAlgn="base">
              <a:spcBef>
                <a:spcPct val="20000"/>
              </a:spcBef>
              <a:spcAft>
                <a:spcPct val="0"/>
              </a:spcAft>
              <a:buClr>
                <a:srgbClr val="D8D8D8"/>
              </a:buClr>
              <a:buSzPct val="100000"/>
              <a:buFont typeface="Arial" charset="0"/>
              <a:buChar char="-"/>
              <a:defRPr sz="2000">
                <a:solidFill>
                  <a:schemeClr val="tx1"/>
                </a:solidFill>
                <a:latin typeface="Arial" charset="0"/>
              </a:defRPr>
            </a:lvl7pPr>
            <a:lvl8pPr marL="2743200" indent="-163513" fontAlgn="base">
              <a:spcBef>
                <a:spcPct val="20000"/>
              </a:spcBef>
              <a:spcAft>
                <a:spcPct val="0"/>
              </a:spcAft>
              <a:buClr>
                <a:srgbClr val="D8D8D8"/>
              </a:buClr>
              <a:buSzPct val="100000"/>
              <a:buFont typeface="Arial" charset="0"/>
              <a:buChar char="-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200400" indent="-163513" fontAlgn="base">
              <a:spcBef>
                <a:spcPct val="20000"/>
              </a:spcBef>
              <a:spcAft>
                <a:spcPct val="0"/>
              </a:spcAft>
              <a:buClr>
                <a:srgbClr val="D8D8D8"/>
              </a:buClr>
              <a:buSzPct val="100000"/>
              <a:buFont typeface="Arial" charset="0"/>
              <a:buChar char="-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lvl="1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•"/>
            </a:pPr>
            <a:r>
              <a:rPr lang="en-US" altLang="x-none" sz="2400" b="1" dirty="0" err="1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ea typeface="Century Gothic" charset="0"/>
                <a:cs typeface="Calibri" panose="020F0502020204030204" pitchFamily="34" charset="0"/>
              </a:rPr>
              <a:t>Dati</a:t>
            </a:r>
            <a:r>
              <a:rPr lang="en-US" altLang="x-none" sz="2400" b="1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ea typeface="Century Gothic" charset="0"/>
                <a:cs typeface="Calibri" panose="020F0502020204030204" pitchFamily="34" charset="0"/>
              </a:rPr>
              <a:t> </a:t>
            </a:r>
            <a:r>
              <a:rPr lang="en-US" altLang="x-none" sz="2400" b="1" dirty="0" err="1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ea typeface="Century Gothic" charset="0"/>
                <a:cs typeface="Calibri" panose="020F0502020204030204" pitchFamily="34" charset="0"/>
              </a:rPr>
              <a:t>raccolti</a:t>
            </a:r>
            <a:r>
              <a:rPr lang="en-US" altLang="x-none" sz="2400" b="1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ea typeface="Century Gothic" charset="0"/>
                <a:cs typeface="Calibri" panose="020F0502020204030204" pitchFamily="34" charset="0"/>
              </a:rPr>
              <a:t> </a:t>
            </a:r>
            <a:r>
              <a:rPr lang="en-US" altLang="x-none" sz="2400" b="1" dirty="0" err="1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ea typeface="Century Gothic" charset="0"/>
                <a:cs typeface="Calibri" panose="020F0502020204030204" pitchFamily="34" charset="0"/>
              </a:rPr>
              <a:t>prospetticamente</a:t>
            </a:r>
            <a:r>
              <a:rPr lang="en-US" altLang="x-none" sz="2400" b="1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ea typeface="Century Gothic" charset="0"/>
                <a:cs typeface="Calibri" panose="020F0502020204030204" pitchFamily="34" charset="0"/>
              </a:rPr>
              <a:t> e </a:t>
            </a:r>
            <a:r>
              <a:rPr lang="en-US" altLang="x-none" sz="2400" b="1" dirty="0" err="1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ea typeface="Century Gothic" charset="0"/>
                <a:cs typeface="Calibri" panose="020F0502020204030204" pitchFamily="34" charset="0"/>
              </a:rPr>
              <a:t>analizzati</a:t>
            </a:r>
            <a:r>
              <a:rPr lang="en-US" altLang="x-none" sz="2400" b="1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ea typeface="Century Gothic" charset="0"/>
                <a:cs typeface="Calibri" panose="020F0502020204030204" pitchFamily="34" charset="0"/>
              </a:rPr>
              <a:t> </a:t>
            </a:r>
            <a:r>
              <a:rPr lang="en-US" altLang="x-none" sz="2400" b="1" dirty="0" err="1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ea typeface="Century Gothic" charset="0"/>
                <a:cs typeface="Calibri" panose="020F0502020204030204" pitchFamily="34" charset="0"/>
              </a:rPr>
              <a:t>retrospettivamente</a:t>
            </a:r>
            <a:endParaRPr lang="en-US" altLang="x-none" sz="2400" b="1" dirty="0">
              <a:solidFill>
                <a:schemeClr val="accent5">
                  <a:lumMod val="75000"/>
                </a:schemeClr>
              </a:solidFill>
              <a:latin typeface="Calibri" panose="020F0502020204030204" pitchFamily="34" charset="0"/>
              <a:ea typeface="Century Gothic" charset="0"/>
              <a:cs typeface="Calibri" panose="020F0502020204030204" pitchFamily="34" charset="0"/>
            </a:endParaRPr>
          </a:p>
          <a:p>
            <a:pPr lvl="1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•"/>
            </a:pPr>
            <a:endParaRPr lang="en-US" altLang="x-none" sz="2400" b="1" dirty="0">
              <a:solidFill>
                <a:schemeClr val="accent5">
                  <a:lumMod val="75000"/>
                </a:schemeClr>
              </a:solidFill>
              <a:latin typeface="Calibri" panose="020F0502020204030204" pitchFamily="34" charset="0"/>
              <a:ea typeface="Century Gothic" charset="0"/>
              <a:cs typeface="Calibri" panose="020F0502020204030204" pitchFamily="34" charset="0"/>
            </a:endParaRPr>
          </a:p>
          <a:p>
            <a:pPr lvl="1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•"/>
            </a:pPr>
            <a:r>
              <a:rPr lang="is-IS" altLang="x-none" sz="2400" b="1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ea typeface="Century Gothic" charset="0"/>
                <a:cs typeface="Calibri" panose="020F0502020204030204" pitchFamily="34" charset="0"/>
              </a:rPr>
              <a:t>Settembre 2019 – Gennaio 2020</a:t>
            </a:r>
          </a:p>
          <a:p>
            <a:pPr lvl="1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•"/>
            </a:pPr>
            <a:endParaRPr lang="is-IS" altLang="x-none" sz="2400" b="1" dirty="0">
              <a:solidFill>
                <a:schemeClr val="accent5">
                  <a:lumMod val="75000"/>
                </a:schemeClr>
              </a:solidFill>
              <a:latin typeface="Calibri" panose="020F0502020204030204" pitchFamily="34" charset="0"/>
              <a:ea typeface="Century Gothic" charset="0"/>
              <a:cs typeface="Calibri" panose="020F0502020204030204" pitchFamily="34" charset="0"/>
            </a:endParaRPr>
          </a:p>
          <a:p>
            <a:pPr lvl="1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•"/>
            </a:pPr>
            <a:r>
              <a:rPr lang="fr-FR" altLang="x-none" sz="2400" b="1" dirty="0" err="1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ea typeface="Century Gothic" charset="0"/>
                <a:cs typeface="Calibri" panose="020F0502020204030204" pitchFamily="34" charset="0"/>
              </a:rPr>
              <a:t>Indicazioni</a:t>
            </a:r>
            <a:r>
              <a:rPr lang="fr-FR" altLang="x-none" sz="2400" b="1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ea typeface="Century Gothic" charset="0"/>
                <a:cs typeface="Calibri" panose="020F0502020204030204" pitchFamily="34" charset="0"/>
              </a:rPr>
              <a:t> (</a:t>
            </a:r>
            <a:r>
              <a:rPr lang="fr-FR" altLang="x-none" sz="2400" b="1" dirty="0" err="1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ea typeface="Century Gothic" charset="0"/>
                <a:cs typeface="Calibri" panose="020F0502020204030204" pitchFamily="34" charset="0"/>
              </a:rPr>
              <a:t>linee</a:t>
            </a:r>
            <a:r>
              <a:rPr lang="fr-FR" altLang="x-none" sz="2400" b="1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ea typeface="Century Gothic" charset="0"/>
                <a:cs typeface="Calibri" panose="020F0502020204030204" pitchFamily="34" charset="0"/>
              </a:rPr>
              <a:t> guida HAS)</a:t>
            </a:r>
          </a:p>
          <a:p>
            <a:pPr lvl="1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•"/>
            </a:pPr>
            <a:endParaRPr lang="en-US" altLang="x-none" sz="2400" b="1" dirty="0">
              <a:solidFill>
                <a:schemeClr val="accent5">
                  <a:lumMod val="75000"/>
                </a:schemeClr>
              </a:solidFill>
              <a:latin typeface="Calibri" panose="020F0502020204030204" pitchFamily="34" charset="0"/>
              <a:ea typeface="Century Gothic" charset="0"/>
              <a:cs typeface="Calibri" panose="020F0502020204030204" pitchFamily="34" charset="0"/>
            </a:endParaRPr>
          </a:p>
          <a:p>
            <a:pPr lvl="1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•"/>
            </a:pPr>
            <a:r>
              <a:rPr lang="en-US" altLang="x-none" sz="2400" b="1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ea typeface="Century Gothic" charset="0"/>
                <a:cs typeface="Calibri" panose="020F0502020204030204" pitchFamily="34" charset="0"/>
              </a:rPr>
              <a:t>36 </a:t>
            </a:r>
            <a:r>
              <a:rPr lang="en-US" altLang="x-none" sz="2400" b="1" dirty="0" err="1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ea typeface="Century Gothic" charset="0"/>
                <a:cs typeface="Calibri" panose="020F0502020204030204" pitchFamily="34" charset="0"/>
              </a:rPr>
              <a:t>pazienti</a:t>
            </a:r>
            <a:r>
              <a:rPr lang="en-US" altLang="x-none" sz="2400" b="1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ea typeface="Century Gothic" charset="0"/>
                <a:cs typeface="Calibri" panose="020F0502020204030204" pitchFamily="34" charset="0"/>
              </a:rPr>
              <a:t> </a:t>
            </a:r>
          </a:p>
          <a:p>
            <a:pPr marL="0" lvl="1" indent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None/>
            </a:pPr>
            <a:endParaRPr lang="en-US" altLang="x-none" sz="2000" b="1" dirty="0">
              <a:solidFill>
                <a:srgbClr val="2E3D92"/>
              </a:solidFill>
              <a:latin typeface="+mn-lt"/>
              <a:ea typeface="Century Gothic" charset="0"/>
              <a:cs typeface="Century Gothic" charset="0"/>
            </a:endParaRPr>
          </a:p>
          <a:p>
            <a:pPr marL="0" lvl="1" indent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None/>
            </a:pPr>
            <a:endParaRPr lang="en-US" altLang="x-none" sz="2000" b="1" dirty="0">
              <a:solidFill>
                <a:srgbClr val="2E3D92"/>
              </a:solidFill>
              <a:latin typeface="+mn-lt"/>
              <a:ea typeface="Century Gothic" charset="0"/>
              <a:cs typeface="Century Gothic" charset="0"/>
            </a:endParaRP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93EAE512-9FC7-3537-5B75-8521D0EB3740}"/>
              </a:ext>
            </a:extLst>
          </p:cNvPr>
          <p:cNvSpPr txBox="1"/>
          <p:nvPr/>
        </p:nvSpPr>
        <p:spPr>
          <a:xfrm>
            <a:off x="5718384" y="4066674"/>
            <a:ext cx="928719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CRITERI DI ESCLUSIONE</a:t>
            </a:r>
          </a:p>
          <a:p>
            <a:endParaRPr lang="it-IT" sz="2000" dirty="0">
              <a:solidFill>
                <a:schemeClr val="accent5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000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BMI &gt;50 kg/m2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000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Pregressi interventi chirurgici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000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Patologie cardiopolmonari severe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000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Epatomegalia</a:t>
            </a:r>
          </a:p>
        </p:txBody>
      </p:sp>
      <p:pic>
        <p:nvPicPr>
          <p:cNvPr id="1028" name="Picture 4" descr="La tassatività delle cause di esclusione ed il soccorso istruttorio">
            <a:extLst>
              <a:ext uri="{FF2B5EF4-FFF2-40B4-BE49-F238E27FC236}">
                <a16:creationId xmlns:a16="http://schemas.microsoft.com/office/drawing/2014/main" id="{A992CC0F-083C-FF14-053D-B1610AFF70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4586" y="3862137"/>
            <a:ext cx="4052634" cy="27017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30414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6E6138EA-0BB8-5D63-EF18-602D15646BAC}"/>
              </a:ext>
            </a:extLst>
          </p:cNvPr>
          <p:cNvSpPr txBox="1"/>
          <p:nvPr/>
        </p:nvSpPr>
        <p:spPr>
          <a:xfrm>
            <a:off x="1851378" y="270933"/>
            <a:ext cx="59040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TECNICA LIL-SLEEVE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81CCDE3F-DD03-9500-71F3-971D0991C2C7}"/>
              </a:ext>
            </a:extLst>
          </p:cNvPr>
          <p:cNvSpPr txBox="1">
            <a:spLocks/>
          </p:cNvSpPr>
          <p:nvPr/>
        </p:nvSpPr>
        <p:spPr bwMode="auto">
          <a:xfrm>
            <a:off x="342298" y="1028040"/>
            <a:ext cx="8253413" cy="497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457200" indent="-457200">
              <a:spcBef>
                <a:spcPct val="20000"/>
              </a:spcBef>
              <a:buClr>
                <a:schemeClr val="accent1"/>
              </a:buClr>
              <a:buSzPct val="80000"/>
              <a:buFont typeface="Wingdings 2" charset="2"/>
              <a:buChar char=""/>
              <a:defRPr sz="3000">
                <a:solidFill>
                  <a:srgbClr val="002060"/>
                </a:solidFill>
                <a:latin typeface="Arial" charset="0"/>
              </a:defRPr>
            </a:lvl1pPr>
            <a:lvl2pPr indent="-457200">
              <a:spcBef>
                <a:spcPct val="20000"/>
              </a:spcBef>
              <a:buClr>
                <a:schemeClr val="accent1"/>
              </a:buClr>
              <a:buSzPct val="90000"/>
              <a:buFont typeface="Wingdings 2" charset="2"/>
              <a:buChar char=""/>
              <a:defRPr sz="2600">
                <a:solidFill>
                  <a:srgbClr val="002060"/>
                </a:solidFill>
                <a:latin typeface="Arial" charset="0"/>
              </a:defRPr>
            </a:lvl2pPr>
            <a:lvl3pPr indent="-457200">
              <a:spcBef>
                <a:spcPct val="20000"/>
              </a:spcBef>
              <a:buClr>
                <a:schemeClr val="accent2"/>
              </a:buClr>
              <a:buSzPct val="85000"/>
              <a:buFont typeface="Arial" charset="0"/>
              <a:buChar char="○"/>
              <a:defRPr sz="2400">
                <a:solidFill>
                  <a:srgbClr val="002060"/>
                </a:solidFill>
                <a:latin typeface="Arial" charset="0"/>
              </a:defRPr>
            </a:lvl3pPr>
            <a:lvl4pPr marL="914400" indent="-163513">
              <a:spcBef>
                <a:spcPct val="20000"/>
              </a:spcBef>
              <a:buClr>
                <a:srgbClr val="FFC000"/>
              </a:buClr>
              <a:buSzPct val="90000"/>
              <a:buFont typeface="Wingdings 2" charset="2"/>
              <a:buChar char=""/>
              <a:defRPr sz="2000">
                <a:solidFill>
                  <a:srgbClr val="002060"/>
                </a:solidFill>
                <a:latin typeface="Arial" charset="0"/>
              </a:defRPr>
            </a:lvl4pPr>
            <a:lvl5pPr marL="1371600" indent="-163513">
              <a:spcBef>
                <a:spcPct val="20000"/>
              </a:spcBef>
              <a:buClr>
                <a:srgbClr val="D8D8D8"/>
              </a:buClr>
              <a:buSzPct val="100000"/>
              <a:buFont typeface="Arial" charset="0"/>
              <a:buChar char="-"/>
              <a:defRPr sz="2000">
                <a:solidFill>
                  <a:schemeClr val="tx1"/>
                </a:solidFill>
                <a:latin typeface="Arial" charset="0"/>
              </a:defRPr>
            </a:lvl5pPr>
            <a:lvl6pPr marL="1828800" indent="-163513" fontAlgn="base">
              <a:spcBef>
                <a:spcPct val="20000"/>
              </a:spcBef>
              <a:spcAft>
                <a:spcPct val="0"/>
              </a:spcAft>
              <a:buClr>
                <a:srgbClr val="D8D8D8"/>
              </a:buClr>
              <a:buSzPct val="100000"/>
              <a:buFont typeface="Arial" charset="0"/>
              <a:buChar char="-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286000" indent="-163513" fontAlgn="base">
              <a:spcBef>
                <a:spcPct val="20000"/>
              </a:spcBef>
              <a:spcAft>
                <a:spcPct val="0"/>
              </a:spcAft>
              <a:buClr>
                <a:srgbClr val="D8D8D8"/>
              </a:buClr>
              <a:buSzPct val="100000"/>
              <a:buFont typeface="Arial" charset="0"/>
              <a:buChar char="-"/>
              <a:defRPr sz="2000">
                <a:solidFill>
                  <a:schemeClr val="tx1"/>
                </a:solidFill>
                <a:latin typeface="Arial" charset="0"/>
              </a:defRPr>
            </a:lvl7pPr>
            <a:lvl8pPr marL="2743200" indent="-163513" fontAlgn="base">
              <a:spcBef>
                <a:spcPct val="20000"/>
              </a:spcBef>
              <a:spcAft>
                <a:spcPct val="0"/>
              </a:spcAft>
              <a:buClr>
                <a:srgbClr val="D8D8D8"/>
              </a:buClr>
              <a:buSzPct val="100000"/>
              <a:buFont typeface="Arial" charset="0"/>
              <a:buChar char="-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200400" indent="-163513" fontAlgn="base">
              <a:spcBef>
                <a:spcPct val="20000"/>
              </a:spcBef>
              <a:spcAft>
                <a:spcPct val="0"/>
              </a:spcAft>
              <a:buClr>
                <a:srgbClr val="D8D8D8"/>
              </a:buClr>
              <a:buSzPct val="100000"/>
              <a:buFont typeface="Arial" charset="0"/>
              <a:buChar char="-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lvl="1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•"/>
            </a:pPr>
            <a:r>
              <a:rPr lang="en-US" altLang="x-none" b="1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ea typeface="Century Gothic" charset="0"/>
                <a:cs typeface="Calibri" panose="020F0502020204030204" pitchFamily="34" charset="0"/>
              </a:rPr>
              <a:t>Sleeve gastrectomy </a:t>
            </a:r>
            <a:r>
              <a:rPr lang="en-US" altLang="x-none" b="1" dirty="0" err="1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ea typeface="Century Gothic" charset="0"/>
                <a:cs typeface="Calibri" panose="020F0502020204030204" pitchFamily="34" charset="0"/>
              </a:rPr>
              <a:t>monotrocart</a:t>
            </a:r>
            <a:r>
              <a:rPr lang="en-US" altLang="x-none" b="1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ea typeface="Century Gothic" charset="0"/>
                <a:cs typeface="Calibri" panose="020F0502020204030204" pitchFamily="34" charset="0"/>
              </a:rPr>
              <a:t> (</a:t>
            </a:r>
            <a:r>
              <a:rPr lang="en-US" altLang="x-none" b="1" dirty="0" err="1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ea typeface="Century Gothic" charset="0"/>
                <a:cs typeface="Calibri" panose="020F0502020204030204" pitchFamily="34" charset="0"/>
              </a:rPr>
              <a:t>QuadPort</a:t>
            </a:r>
            <a:r>
              <a:rPr lang="en-US" altLang="x-none" b="1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ea typeface="Century Gothic" charset="0"/>
                <a:cs typeface="Calibri" panose="020F0502020204030204" pitchFamily="34" charset="0"/>
              </a:rPr>
              <a:t>)</a:t>
            </a:r>
          </a:p>
          <a:p>
            <a:pPr lvl="1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•"/>
            </a:pPr>
            <a:endParaRPr lang="en-US" altLang="x-none" b="1" dirty="0">
              <a:solidFill>
                <a:schemeClr val="accent5">
                  <a:lumMod val="75000"/>
                </a:schemeClr>
              </a:solidFill>
              <a:latin typeface="Calibri" panose="020F0502020204030204" pitchFamily="34" charset="0"/>
              <a:ea typeface="Century Gothic" charset="0"/>
              <a:cs typeface="Calibri" panose="020F0502020204030204" pitchFamily="34" charset="0"/>
            </a:endParaRPr>
          </a:p>
          <a:p>
            <a:pPr lvl="1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•"/>
            </a:pPr>
            <a:r>
              <a:rPr lang="en-US" altLang="x-none" b="1" dirty="0" err="1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ea typeface="Century Gothic" charset="0"/>
                <a:cs typeface="Calibri" panose="020F0502020204030204" pitchFamily="34" charset="0"/>
              </a:rPr>
              <a:t>Trocart</a:t>
            </a:r>
            <a:r>
              <a:rPr lang="en-US" altLang="x-none" b="1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ea typeface="Century Gothic" charset="0"/>
                <a:cs typeface="Calibri" panose="020F0502020204030204" pitchFamily="34" charset="0"/>
              </a:rPr>
              <a:t> 8 mm </a:t>
            </a:r>
            <a:r>
              <a:rPr lang="en-US" altLang="x-none" b="1" dirty="0" err="1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ea typeface="Century Gothic" charset="0"/>
                <a:cs typeface="Calibri" panose="020F0502020204030204" pitchFamily="34" charset="0"/>
              </a:rPr>
              <a:t>inserito</a:t>
            </a:r>
            <a:r>
              <a:rPr lang="en-US" altLang="x-none" b="1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ea typeface="Century Gothic" charset="0"/>
                <a:cs typeface="Calibri" panose="020F0502020204030204" pitchFamily="34" charset="0"/>
              </a:rPr>
              <a:t> </a:t>
            </a:r>
            <a:r>
              <a:rPr lang="en-US" altLang="x-none" b="1" dirty="0" err="1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ea typeface="Century Gothic" charset="0"/>
                <a:cs typeface="Calibri" panose="020F0502020204030204" pitchFamily="34" charset="0"/>
              </a:rPr>
              <a:t>nel</a:t>
            </a:r>
            <a:r>
              <a:rPr lang="en-US" altLang="x-none" b="1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ea typeface="Century Gothic" charset="0"/>
                <a:cs typeface="Calibri" panose="020F0502020204030204" pitchFamily="34" charset="0"/>
              </a:rPr>
              <a:t> port di 15 mm del </a:t>
            </a:r>
            <a:r>
              <a:rPr lang="en-US" altLang="x-none" b="1" dirty="0" err="1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ea typeface="Century Gothic" charset="0"/>
                <a:cs typeface="Calibri" panose="020F0502020204030204" pitchFamily="34" charset="0"/>
              </a:rPr>
              <a:t>monotrocart</a:t>
            </a:r>
            <a:endParaRPr lang="en-US" altLang="x-none" b="1" dirty="0">
              <a:solidFill>
                <a:schemeClr val="accent5">
                  <a:lumMod val="75000"/>
                </a:schemeClr>
              </a:solidFill>
              <a:latin typeface="Calibri" panose="020F0502020204030204" pitchFamily="34" charset="0"/>
              <a:ea typeface="Century Gothic" charset="0"/>
              <a:cs typeface="Calibri" panose="020F0502020204030204" pitchFamily="34" charset="0"/>
            </a:endParaRPr>
          </a:p>
          <a:p>
            <a:pPr lvl="1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•"/>
            </a:pPr>
            <a:endParaRPr lang="en-US" altLang="x-none" b="1" dirty="0">
              <a:solidFill>
                <a:schemeClr val="accent5">
                  <a:lumMod val="75000"/>
                </a:schemeClr>
              </a:solidFill>
              <a:latin typeface="Calibri" panose="020F0502020204030204" pitchFamily="34" charset="0"/>
              <a:ea typeface="Century Gothic" charset="0"/>
              <a:cs typeface="Calibri" panose="020F0502020204030204" pitchFamily="34" charset="0"/>
            </a:endParaRPr>
          </a:p>
          <a:p>
            <a:pPr lvl="1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•"/>
            </a:pPr>
            <a:r>
              <a:rPr lang="en-US" altLang="x-none" b="1" dirty="0" err="1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ea typeface="Century Gothic" charset="0"/>
                <a:cs typeface="Calibri" panose="020F0502020204030204" pitchFamily="34" charset="0"/>
              </a:rPr>
              <a:t>Pneumoperitoneo</a:t>
            </a:r>
            <a:r>
              <a:rPr lang="en-US" altLang="x-none" b="1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ea typeface="Century Gothic" charset="0"/>
                <a:cs typeface="Calibri" panose="020F0502020204030204" pitchFamily="34" charset="0"/>
              </a:rPr>
              <a:t> stabile con </a:t>
            </a:r>
            <a:r>
              <a:rPr lang="en-US" altLang="x-none" b="1" dirty="0" err="1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ea typeface="Century Gothic" charset="0"/>
                <a:cs typeface="Calibri" panose="020F0502020204030204" pitchFamily="34" charset="0"/>
              </a:rPr>
              <a:t>Airseal</a:t>
            </a:r>
            <a:r>
              <a:rPr lang="en-US" altLang="x-none" b="1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ea typeface="Century Gothic" charset="0"/>
                <a:cs typeface="Calibri" panose="020F0502020204030204" pitchFamily="34" charset="0"/>
              </a:rPr>
              <a:t>:</a:t>
            </a:r>
          </a:p>
          <a:p>
            <a:pPr lvl="1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Font typeface="Courier New" panose="02070309020205020404" pitchFamily="49" charset="0"/>
              <a:buChar char="o"/>
            </a:pPr>
            <a:r>
              <a:rPr lang="en-US" altLang="x-none" b="1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ea typeface="Century Gothic" charset="0"/>
                <a:cs typeface="Calibri" panose="020F0502020204030204" pitchFamily="34" charset="0"/>
              </a:rPr>
              <a:t> a 12mmHg per </a:t>
            </a:r>
            <a:r>
              <a:rPr lang="en-US" altLang="x-none" b="1" dirty="0" err="1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ea typeface="Century Gothic" charset="0"/>
                <a:cs typeface="Calibri" panose="020F0502020204030204" pitchFamily="34" charset="0"/>
              </a:rPr>
              <a:t>pazienti</a:t>
            </a:r>
            <a:r>
              <a:rPr lang="en-US" altLang="x-none" b="1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ea typeface="Century Gothic" charset="0"/>
                <a:cs typeface="Calibri" panose="020F0502020204030204" pitchFamily="34" charset="0"/>
              </a:rPr>
              <a:t> con BMI &gt;40</a:t>
            </a:r>
          </a:p>
          <a:p>
            <a:pPr lvl="1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Font typeface="Courier New" panose="02070309020205020404" pitchFamily="49" charset="0"/>
              <a:buChar char="o"/>
            </a:pPr>
            <a:r>
              <a:rPr lang="en-US" altLang="x-none" b="1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ea typeface="Century Gothic" charset="0"/>
                <a:cs typeface="Calibri" panose="020F0502020204030204" pitchFamily="34" charset="0"/>
              </a:rPr>
              <a:t> a 10 mmHg per </a:t>
            </a:r>
            <a:r>
              <a:rPr lang="en-US" altLang="x-none" b="1" dirty="0" err="1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ea typeface="Century Gothic" charset="0"/>
                <a:cs typeface="Calibri" panose="020F0502020204030204" pitchFamily="34" charset="0"/>
              </a:rPr>
              <a:t>pazienti</a:t>
            </a:r>
            <a:r>
              <a:rPr lang="en-US" altLang="x-none" b="1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ea typeface="Century Gothic" charset="0"/>
                <a:cs typeface="Calibri" panose="020F0502020204030204" pitchFamily="34" charset="0"/>
              </a:rPr>
              <a:t> con BMI </a:t>
            </a:r>
            <a:r>
              <a:rPr lang="en-US" altLang="x-none" b="1" dirty="0" err="1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ea typeface="Century Gothic" charset="0"/>
                <a:cs typeface="Calibri" panose="020F0502020204030204" pitchFamily="34" charset="0"/>
              </a:rPr>
              <a:t>tra</a:t>
            </a:r>
            <a:r>
              <a:rPr lang="en-US" altLang="x-none" b="1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ea typeface="Century Gothic" charset="0"/>
                <a:cs typeface="Calibri" panose="020F0502020204030204" pitchFamily="34" charset="0"/>
              </a:rPr>
              <a:t> 35 e 40</a:t>
            </a:r>
          </a:p>
          <a:p>
            <a:pPr lvl="1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•"/>
            </a:pPr>
            <a:endParaRPr lang="en-US" altLang="x-none" b="1" dirty="0">
              <a:solidFill>
                <a:schemeClr val="accent5">
                  <a:lumMod val="75000"/>
                </a:schemeClr>
              </a:solidFill>
              <a:latin typeface="Calibri" panose="020F0502020204030204" pitchFamily="34" charset="0"/>
              <a:ea typeface="Century Gothic" charset="0"/>
              <a:cs typeface="Calibri" panose="020F0502020204030204" pitchFamily="34" charset="0"/>
            </a:endParaRPr>
          </a:p>
          <a:p>
            <a:pPr lvl="1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•"/>
            </a:pPr>
            <a:r>
              <a:rPr lang="en-US" altLang="x-none" b="1" dirty="0" err="1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ea typeface="Century Gothic" charset="0"/>
                <a:cs typeface="Calibri" panose="020F0502020204030204" pitchFamily="34" charset="0"/>
              </a:rPr>
              <a:t>Anestesia</a:t>
            </a:r>
            <a:r>
              <a:rPr lang="en-US" altLang="x-none" b="1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ea typeface="Century Gothic" charset="0"/>
                <a:cs typeface="Calibri" panose="020F0502020204030204" pitchFamily="34" charset="0"/>
              </a:rPr>
              <a:t> </a:t>
            </a:r>
            <a:r>
              <a:rPr lang="en-US" altLang="x-none" b="1" dirty="0" err="1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ea typeface="Century Gothic" charset="0"/>
                <a:cs typeface="Calibri" panose="020F0502020204030204" pitchFamily="34" charset="0"/>
              </a:rPr>
              <a:t>sottocutanea</a:t>
            </a:r>
            <a:r>
              <a:rPr lang="en-US" altLang="x-none" b="1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ea typeface="Century Gothic" charset="0"/>
                <a:cs typeface="Calibri" panose="020F0502020204030204" pitchFamily="34" charset="0"/>
              </a:rPr>
              <a:t> pre </a:t>
            </a:r>
            <a:r>
              <a:rPr lang="en-US" altLang="x-none" b="1" dirty="0" err="1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ea typeface="Century Gothic" charset="0"/>
                <a:cs typeface="Calibri" panose="020F0502020204030204" pitchFamily="34" charset="0"/>
              </a:rPr>
              <a:t>operatoria</a:t>
            </a:r>
            <a:r>
              <a:rPr lang="en-US" altLang="x-none" b="1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ea typeface="Century Gothic" charset="0"/>
                <a:cs typeface="Calibri" panose="020F0502020204030204" pitchFamily="34" charset="0"/>
              </a:rPr>
              <a:t> e </a:t>
            </a:r>
            <a:r>
              <a:rPr lang="en-US" altLang="x-none" b="1" dirty="0" err="1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ea typeface="Century Gothic" charset="0"/>
                <a:cs typeface="Calibri" panose="020F0502020204030204" pitchFamily="34" charset="0"/>
              </a:rPr>
              <a:t>intraperitoneale</a:t>
            </a:r>
            <a:r>
              <a:rPr lang="en-US" altLang="x-none" b="1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ea typeface="Century Gothic" charset="0"/>
                <a:cs typeface="Calibri" panose="020F0502020204030204" pitchFamily="34" charset="0"/>
              </a:rPr>
              <a:t> post </a:t>
            </a:r>
            <a:r>
              <a:rPr lang="en-US" altLang="x-none" b="1" dirty="0" err="1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ea typeface="Century Gothic" charset="0"/>
                <a:cs typeface="Calibri" panose="020F0502020204030204" pitchFamily="34" charset="0"/>
              </a:rPr>
              <a:t>operatoria</a:t>
            </a:r>
            <a:r>
              <a:rPr lang="en-US" altLang="x-none" b="1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ea typeface="Century Gothic" charset="0"/>
                <a:cs typeface="Calibri" panose="020F0502020204030204" pitchFamily="34" charset="0"/>
              </a:rPr>
              <a:t> (</a:t>
            </a:r>
            <a:r>
              <a:rPr lang="en-US" altLang="x-none" b="1" dirty="0" err="1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ea typeface="Century Gothic" charset="0"/>
                <a:cs typeface="Calibri" panose="020F0502020204030204" pitchFamily="34" charset="0"/>
              </a:rPr>
              <a:t>naropina</a:t>
            </a:r>
            <a:r>
              <a:rPr lang="en-US" altLang="x-none" b="1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ea typeface="Century Gothic" charset="0"/>
                <a:cs typeface="Calibri" panose="020F0502020204030204" pitchFamily="34" charset="0"/>
              </a:rPr>
              <a:t>)</a:t>
            </a:r>
          </a:p>
        </p:txBody>
      </p:sp>
      <p:pic>
        <p:nvPicPr>
          <p:cNvPr id="7" name="Image 5">
            <a:extLst>
              <a:ext uri="{FF2B5EF4-FFF2-40B4-BE49-F238E27FC236}">
                <a16:creationId xmlns:a16="http://schemas.microsoft.com/office/drawing/2014/main" id="{7A6467A2-D2EF-B950-12D3-F8EEED401F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4560" y="3850105"/>
            <a:ext cx="3224904" cy="2826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41375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1CDE06D1-890B-9812-D94D-6573585379A3}"/>
              </a:ext>
            </a:extLst>
          </p:cNvPr>
          <p:cNvSpPr txBox="1"/>
          <p:nvPr/>
        </p:nvSpPr>
        <p:spPr>
          <a:xfrm>
            <a:off x="357667" y="110661"/>
            <a:ext cx="53509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CARATTERISTICHE DEI PAZIENTI</a:t>
            </a:r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65CAEE01-958A-EA0A-AD13-083005664D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776" y="853202"/>
            <a:ext cx="4772020" cy="5773821"/>
          </a:xfrm>
          <a:prstGeom prst="rect">
            <a:avLst/>
          </a:prstGeom>
        </p:spPr>
      </p:pic>
      <p:pic>
        <p:nvPicPr>
          <p:cNvPr id="2050" name="Picture 2" descr="9 consigli per gestire i nuovi pazienti dello studio dentistico">
            <a:extLst>
              <a:ext uri="{FF2B5EF4-FFF2-40B4-BE49-F238E27FC236}">
                <a16:creationId xmlns:a16="http://schemas.microsoft.com/office/drawing/2014/main" id="{B4419379-D139-70A4-7974-1BB2B410B6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2715" y="4794393"/>
            <a:ext cx="4062329" cy="1832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46703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EC7008B9-FEBA-9858-DCC6-FB54E47AA5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967" y="836863"/>
            <a:ext cx="5499100" cy="5689600"/>
          </a:xfrm>
          <a:prstGeom prst="rect">
            <a:avLst/>
          </a:prstGeom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72792DA5-DC11-0AAB-0628-9F15E2C20946}"/>
              </a:ext>
            </a:extLst>
          </p:cNvPr>
          <p:cNvSpPr txBox="1"/>
          <p:nvPr/>
        </p:nvSpPr>
        <p:spPr>
          <a:xfrm>
            <a:off x="228600" y="108284"/>
            <a:ext cx="51615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RISULTATI INTRAOPERATORI</a:t>
            </a:r>
          </a:p>
        </p:txBody>
      </p:sp>
      <p:sp>
        <p:nvSpPr>
          <p:cNvPr id="7" name="Sottotitolo 2">
            <a:extLst>
              <a:ext uri="{FF2B5EF4-FFF2-40B4-BE49-F238E27FC236}">
                <a16:creationId xmlns:a16="http://schemas.microsoft.com/office/drawing/2014/main" id="{78C18120-9CD3-C082-6C53-5D3B1C28608F}"/>
              </a:ext>
            </a:extLst>
          </p:cNvPr>
          <p:cNvSpPr>
            <a:spLocks noGrp="1"/>
          </p:cNvSpPr>
          <p:nvPr>
            <p:ph type="subTitle"/>
          </p:nvPr>
        </p:nvSpPr>
        <p:spPr>
          <a:xfrm>
            <a:off x="6617369" y="1303757"/>
            <a:ext cx="5345552" cy="2406317"/>
          </a:xfrm>
        </p:spPr>
        <p:txBody>
          <a:bodyPr/>
          <a:lstStyle/>
          <a:p>
            <a:pPr marL="457200" lvl="1" indent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None/>
            </a:pPr>
            <a:endParaRPr lang="en-US" altLang="x-none" sz="2400" dirty="0">
              <a:solidFill>
                <a:srgbClr val="2E3D92"/>
              </a:solidFill>
              <a:latin typeface="+mn-lt"/>
              <a:ea typeface="Century Gothic" charset="0"/>
              <a:cs typeface="Century Gothic" charset="0"/>
            </a:endParaRPr>
          </a:p>
          <a:p>
            <a:pPr marL="0" lvl="1" indent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None/>
            </a:pPr>
            <a:endParaRPr lang="en-US" altLang="x-none" sz="2400" dirty="0">
              <a:solidFill>
                <a:srgbClr val="2E3D92"/>
              </a:solidFill>
              <a:latin typeface="+mn-lt"/>
              <a:ea typeface="Century Gothic" charset="0"/>
              <a:cs typeface="Century Gothic" charset="0"/>
            </a:endParaRPr>
          </a:p>
          <a:p>
            <a:pPr lvl="1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•"/>
            </a:pPr>
            <a:endParaRPr lang="en-US" altLang="x-none" sz="2000" dirty="0">
              <a:solidFill>
                <a:srgbClr val="2E3D92"/>
              </a:solidFill>
              <a:latin typeface="Calibri" panose="020F0502020204030204" pitchFamily="34" charset="0"/>
              <a:ea typeface="Century Gothic" charset="0"/>
              <a:cs typeface="Calibri" panose="020F0502020204030204" pitchFamily="34" charset="0"/>
            </a:endParaRPr>
          </a:p>
          <a:p>
            <a:pPr lvl="1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•"/>
            </a:pPr>
            <a:r>
              <a:rPr lang="en-US" altLang="x-none" sz="2000" dirty="0" err="1">
                <a:solidFill>
                  <a:srgbClr val="2E3D92"/>
                </a:solidFill>
                <a:latin typeface="Calibri" panose="020F0502020204030204" pitchFamily="34" charset="0"/>
                <a:ea typeface="Century Gothic" charset="0"/>
                <a:cs typeface="Calibri" panose="020F0502020204030204" pitchFamily="34" charset="0"/>
              </a:rPr>
              <a:t>Aumento</a:t>
            </a:r>
            <a:r>
              <a:rPr lang="en-US" altLang="x-none" sz="2000" dirty="0">
                <a:solidFill>
                  <a:srgbClr val="2E3D92"/>
                </a:solidFill>
                <a:latin typeface="Calibri" panose="020F0502020204030204" pitchFamily="34" charset="0"/>
                <a:ea typeface="Century Gothic" charset="0"/>
                <a:cs typeface="Calibri" panose="020F0502020204030204" pitchFamily="34" charset="0"/>
              </a:rPr>
              <a:t> a 14mmHg: 10 </a:t>
            </a:r>
            <a:r>
              <a:rPr lang="en-US" altLang="x-none" sz="2000" dirty="0" err="1">
                <a:solidFill>
                  <a:srgbClr val="2E3D92"/>
                </a:solidFill>
                <a:latin typeface="Calibri" panose="020F0502020204030204" pitchFamily="34" charset="0"/>
                <a:ea typeface="Century Gothic" charset="0"/>
                <a:cs typeface="Calibri" panose="020F0502020204030204" pitchFamily="34" charset="0"/>
              </a:rPr>
              <a:t>pazienti</a:t>
            </a:r>
            <a:r>
              <a:rPr lang="en-US" altLang="x-none" sz="2000" dirty="0">
                <a:solidFill>
                  <a:srgbClr val="2E3D92"/>
                </a:solidFill>
                <a:latin typeface="Calibri" panose="020F0502020204030204" pitchFamily="34" charset="0"/>
                <a:ea typeface="Century Gothic" charset="0"/>
                <a:cs typeface="Calibri" panose="020F0502020204030204" pitchFamily="34" charset="0"/>
              </a:rPr>
              <a:t> (27.8%) </a:t>
            </a:r>
          </a:p>
          <a:p>
            <a:pPr lvl="1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•"/>
            </a:pPr>
            <a:endParaRPr lang="en-US" altLang="x-none" sz="2000" dirty="0">
              <a:solidFill>
                <a:srgbClr val="2E3D92"/>
              </a:solidFill>
              <a:latin typeface="Calibri" panose="020F0502020204030204" pitchFamily="34" charset="0"/>
              <a:ea typeface="Century Gothic" charset="0"/>
              <a:cs typeface="Calibri" panose="020F0502020204030204" pitchFamily="34" charset="0"/>
            </a:endParaRPr>
          </a:p>
          <a:p>
            <a:pPr lvl="1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</a:pPr>
            <a:endParaRPr lang="en-US" altLang="x-none" sz="2000" dirty="0">
              <a:solidFill>
                <a:srgbClr val="2E3D92"/>
              </a:solidFill>
              <a:latin typeface="Calibri" panose="020F0502020204030204" pitchFamily="34" charset="0"/>
              <a:ea typeface="Century Gothic" charset="0"/>
              <a:cs typeface="Calibri" panose="020F0502020204030204" pitchFamily="34" charset="0"/>
            </a:endParaRPr>
          </a:p>
          <a:p>
            <a:pPr lvl="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•"/>
            </a:pPr>
            <a:r>
              <a:rPr lang="en-US" altLang="x-none" sz="2000" dirty="0" err="1">
                <a:solidFill>
                  <a:srgbClr val="2E3D92"/>
                </a:solidFill>
                <a:latin typeface="Calibri" panose="020F0502020204030204" pitchFamily="34" charset="0"/>
                <a:ea typeface="Century Gothic" charset="0"/>
                <a:cs typeface="Calibri" panose="020F0502020204030204" pitchFamily="34" charset="0"/>
              </a:rPr>
              <a:t>Incremento</a:t>
            </a:r>
            <a:r>
              <a:rPr lang="en-US" altLang="x-none" sz="2000" dirty="0">
                <a:solidFill>
                  <a:srgbClr val="2E3D92"/>
                </a:solidFill>
                <a:latin typeface="Calibri" panose="020F0502020204030204" pitchFamily="34" charset="0"/>
                <a:ea typeface="Century Gothic" charset="0"/>
                <a:cs typeface="Calibri" panose="020F0502020204030204" pitchFamily="34" charset="0"/>
              </a:rPr>
              <a:t> medio </a:t>
            </a:r>
            <a:r>
              <a:rPr lang="en-US" altLang="x-none" sz="2000" dirty="0" err="1">
                <a:solidFill>
                  <a:srgbClr val="2E3D92"/>
                </a:solidFill>
                <a:latin typeface="Calibri" panose="020F0502020204030204" pitchFamily="34" charset="0"/>
                <a:ea typeface="Century Gothic" charset="0"/>
                <a:cs typeface="Calibri" panose="020F0502020204030204" pitchFamily="34" charset="0"/>
              </a:rPr>
              <a:t>della</a:t>
            </a:r>
            <a:r>
              <a:rPr lang="en-US" altLang="x-none" sz="2000" dirty="0">
                <a:solidFill>
                  <a:srgbClr val="2E3D92"/>
                </a:solidFill>
                <a:latin typeface="Calibri" panose="020F0502020204030204" pitchFamily="34" charset="0"/>
                <a:ea typeface="Century Gothic" charset="0"/>
                <a:cs typeface="Calibri" panose="020F0502020204030204" pitchFamily="34" charset="0"/>
              </a:rPr>
              <a:t> </a:t>
            </a:r>
            <a:r>
              <a:rPr lang="en-US" altLang="x-none" sz="2000" dirty="0" err="1">
                <a:solidFill>
                  <a:srgbClr val="2E3D92"/>
                </a:solidFill>
                <a:latin typeface="Calibri" panose="020F0502020204030204" pitchFamily="34" charset="0"/>
                <a:ea typeface="Century Gothic" charset="0"/>
                <a:cs typeface="Calibri" panose="020F0502020204030204" pitchFamily="34" charset="0"/>
              </a:rPr>
              <a:t>durata</a:t>
            </a:r>
            <a:r>
              <a:rPr lang="en-US" altLang="x-none" sz="2000" dirty="0">
                <a:solidFill>
                  <a:srgbClr val="2E3D92"/>
                </a:solidFill>
                <a:latin typeface="Calibri" panose="020F0502020204030204" pitchFamily="34" charset="0"/>
                <a:ea typeface="Century Gothic" charset="0"/>
                <a:cs typeface="Calibri" panose="020F0502020204030204" pitchFamily="34" charset="0"/>
              </a:rPr>
              <a:t>: 12 </a:t>
            </a:r>
            <a:r>
              <a:rPr lang="en-US" altLang="x-none" sz="2000" dirty="0" err="1">
                <a:solidFill>
                  <a:srgbClr val="2E3D92"/>
                </a:solidFill>
                <a:latin typeface="Calibri" panose="020F0502020204030204" pitchFamily="34" charset="0"/>
                <a:ea typeface="Century Gothic" charset="0"/>
                <a:cs typeface="Calibri" panose="020F0502020204030204" pitchFamily="34" charset="0"/>
              </a:rPr>
              <a:t>minuti</a:t>
            </a:r>
            <a:endParaRPr lang="en-US" altLang="x-none" sz="2000" dirty="0">
              <a:solidFill>
                <a:srgbClr val="2E3D92"/>
              </a:solidFill>
              <a:latin typeface="Calibri" panose="020F0502020204030204" pitchFamily="34" charset="0"/>
              <a:ea typeface="Century Gothic" charset="0"/>
              <a:cs typeface="Calibri" panose="020F0502020204030204" pitchFamily="34" charset="0"/>
            </a:endParaRPr>
          </a:p>
          <a:p>
            <a:endParaRPr lang="it-IT" dirty="0"/>
          </a:p>
        </p:txBody>
      </p:sp>
      <p:pic>
        <p:nvPicPr>
          <p:cNvPr id="3074" name="Picture 2" descr="Risultati conseguiti e progetti di miglioramento - Rapporti con le famiglie - LA GEMMA COOPERATIVA SOCIALE A R.L. - Piacenza">
            <a:extLst>
              <a:ext uri="{FF2B5EF4-FFF2-40B4-BE49-F238E27FC236}">
                <a16:creationId xmlns:a16="http://schemas.microsoft.com/office/drawing/2014/main" id="{E23DEC71-23BF-A135-FA78-48E2A1CE51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9898" y="4351084"/>
            <a:ext cx="3606181" cy="24063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87001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E4D36DA6-AE6F-45E5-DFB3-F9D62C289506}"/>
              </a:ext>
            </a:extLst>
          </p:cNvPr>
          <p:cNvSpPr txBox="1"/>
          <p:nvPr/>
        </p:nvSpPr>
        <p:spPr>
          <a:xfrm>
            <a:off x="228600" y="108284"/>
            <a:ext cx="51615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RISULTATI POSTOPERATORI</a:t>
            </a: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1B21AF82-C728-BB8B-5B4F-7D3F752013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0149" y="0"/>
            <a:ext cx="4224060" cy="6858000"/>
          </a:xfrm>
          <a:prstGeom prst="rect">
            <a:avLst/>
          </a:prstGeom>
        </p:spPr>
      </p:pic>
      <p:pic>
        <p:nvPicPr>
          <p:cNvPr id="7" name="Picture 2" descr="Scala analogica visiva; scala di valutazione del dolore. Più ...">
            <a:extLst>
              <a:ext uri="{FF2B5EF4-FFF2-40B4-BE49-F238E27FC236}">
                <a16:creationId xmlns:a16="http://schemas.microsoft.com/office/drawing/2014/main" id="{FA7796A5-A729-B024-54C1-D91A71D6CF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284" y="1736485"/>
            <a:ext cx="5096992" cy="36055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96498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contenuto 2">
            <a:extLst>
              <a:ext uri="{FF2B5EF4-FFF2-40B4-BE49-F238E27FC236}">
                <a16:creationId xmlns:a16="http://schemas.microsoft.com/office/drawing/2014/main" id="{106A6676-04E0-48F7-061C-914C135F38E0}"/>
              </a:ext>
            </a:extLst>
          </p:cNvPr>
          <p:cNvSpPr>
            <a:spLocks noGrp="1"/>
          </p:cNvSpPr>
          <p:nvPr>
            <p:ph type="subTitle"/>
          </p:nvPr>
        </p:nvSpPr>
        <p:spPr>
          <a:xfrm>
            <a:off x="381000" y="653341"/>
            <a:ext cx="11133041" cy="1174775"/>
          </a:xfrm>
        </p:spPr>
        <p:txBody>
          <a:bodyPr/>
          <a:lstStyle/>
          <a:p>
            <a:pPr marL="0" lvl="1" indent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None/>
            </a:pPr>
            <a:endParaRPr lang="en-US" altLang="x-none" sz="2000" dirty="0">
              <a:solidFill>
                <a:srgbClr val="2E3D92"/>
              </a:solidFill>
              <a:latin typeface="+mn-lt"/>
              <a:ea typeface="Century Gothic" charset="0"/>
              <a:cs typeface="Century Gothic" charset="0"/>
            </a:endParaRPr>
          </a:p>
          <a:p>
            <a:pPr marL="0" lvl="1" indent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None/>
            </a:pPr>
            <a:endParaRPr lang="en-US" altLang="x-none" sz="2800" b="1" dirty="0">
              <a:solidFill>
                <a:schemeClr val="accent5">
                  <a:lumMod val="75000"/>
                </a:schemeClr>
              </a:solidFill>
              <a:latin typeface="Calibri" panose="020F0502020204030204" pitchFamily="34" charset="0"/>
              <a:ea typeface="Century Gothic" charset="0"/>
              <a:cs typeface="Calibri" panose="020F0502020204030204" pitchFamily="34" charset="0"/>
            </a:endParaRPr>
          </a:p>
          <a:p>
            <a:pPr marL="0" lvl="1" indent="0" algn="ct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None/>
            </a:pPr>
            <a:r>
              <a:rPr lang="en-US" altLang="x-none" sz="2800" b="1" dirty="0" err="1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ea typeface="Century Gothic" charset="0"/>
                <a:cs typeface="Calibri" panose="020F0502020204030204" pitchFamily="34" charset="0"/>
              </a:rPr>
              <a:t>Confronto</a:t>
            </a:r>
            <a:r>
              <a:rPr lang="en-US" altLang="x-none" sz="2800" b="1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ea typeface="Century Gothic" charset="0"/>
                <a:cs typeface="Calibri" panose="020F0502020204030204" pitchFamily="34" charset="0"/>
              </a:rPr>
              <a:t> con la SG </a:t>
            </a:r>
            <a:r>
              <a:rPr lang="en-US" altLang="x-none" sz="2800" b="1" dirty="0" err="1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ea typeface="Century Gothic" charset="0"/>
                <a:cs typeface="Calibri" panose="020F0502020204030204" pitchFamily="34" charset="0"/>
              </a:rPr>
              <a:t>monotrocart</a:t>
            </a:r>
            <a:r>
              <a:rPr lang="en-US" altLang="x-none" sz="2800" b="1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ea typeface="Century Gothic" charset="0"/>
                <a:cs typeface="Calibri" panose="020F0502020204030204" pitchFamily="34" charset="0"/>
              </a:rPr>
              <a:t>: (36 patients) =&gt; LIL-SG </a:t>
            </a:r>
            <a:r>
              <a:rPr lang="en-US" altLang="x-none" sz="2800" b="1" dirty="0" err="1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ea typeface="Century Gothic" charset="0"/>
                <a:cs typeface="Calibri" panose="020F0502020204030204" pitchFamily="34" charset="0"/>
              </a:rPr>
              <a:t>riduce</a:t>
            </a:r>
            <a:r>
              <a:rPr lang="en-US" altLang="x-none" sz="2800" b="1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ea typeface="Century Gothic" charset="0"/>
                <a:cs typeface="Calibri" panose="020F0502020204030204" pitchFamily="34" charset="0"/>
              </a:rPr>
              <a:t> </a:t>
            </a:r>
            <a:r>
              <a:rPr lang="en-US" altLang="x-none" sz="2800" b="1" dirty="0" err="1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ea typeface="Century Gothic" charset="0"/>
                <a:cs typeface="Calibri" panose="020F0502020204030204" pitchFamily="34" charset="0"/>
              </a:rPr>
              <a:t>significativamente</a:t>
            </a:r>
            <a:r>
              <a:rPr lang="en-US" altLang="x-none" sz="2800" b="1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ea typeface="Century Gothic" charset="0"/>
                <a:cs typeface="Calibri" panose="020F0502020204030204" pitchFamily="34" charset="0"/>
              </a:rPr>
              <a:t> il dolore post </a:t>
            </a:r>
            <a:r>
              <a:rPr lang="en-US" altLang="x-none" sz="2800" b="1" dirty="0" err="1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ea typeface="Century Gothic" charset="0"/>
                <a:cs typeface="Calibri" panose="020F0502020204030204" pitchFamily="34" charset="0"/>
              </a:rPr>
              <a:t>operatorio</a:t>
            </a:r>
            <a:r>
              <a:rPr lang="en-US" altLang="x-none" sz="2800" b="1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ea typeface="Century Gothic" charset="0"/>
                <a:cs typeface="Calibri" panose="020F0502020204030204" pitchFamily="34" charset="0"/>
              </a:rPr>
              <a:t>, </a:t>
            </a:r>
            <a:r>
              <a:rPr lang="en-US" altLang="x-none" sz="2800" b="1" dirty="0" err="1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ea typeface="Century Gothic" charset="0"/>
                <a:cs typeface="Calibri" panose="020F0502020204030204" pitchFamily="34" charset="0"/>
              </a:rPr>
              <a:t>uso</a:t>
            </a:r>
            <a:r>
              <a:rPr lang="en-US" altLang="x-none" sz="2800" b="1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ea typeface="Century Gothic" charset="0"/>
                <a:cs typeface="Calibri" panose="020F0502020204030204" pitchFamily="34" charset="0"/>
              </a:rPr>
              <a:t> di </a:t>
            </a:r>
            <a:r>
              <a:rPr lang="en-US" altLang="x-none" sz="2800" b="1" dirty="0" err="1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ea typeface="Century Gothic" charset="0"/>
                <a:cs typeface="Calibri" panose="020F0502020204030204" pitchFamily="34" charset="0"/>
              </a:rPr>
              <a:t>oppioidi</a:t>
            </a:r>
            <a:r>
              <a:rPr lang="en-US" altLang="x-none" sz="2800" b="1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ea typeface="Century Gothic" charset="0"/>
                <a:cs typeface="Calibri" panose="020F0502020204030204" pitchFamily="34" charset="0"/>
              </a:rPr>
              <a:t> e la </a:t>
            </a:r>
            <a:r>
              <a:rPr lang="en-US" altLang="x-none" sz="2800" b="1" dirty="0" err="1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ea typeface="Century Gothic" charset="0"/>
                <a:cs typeface="Calibri" panose="020F0502020204030204" pitchFamily="34" charset="0"/>
              </a:rPr>
              <a:t>durata</a:t>
            </a:r>
            <a:r>
              <a:rPr lang="en-US" altLang="x-none" sz="2800" b="1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ea typeface="Century Gothic" charset="0"/>
                <a:cs typeface="Calibri" panose="020F0502020204030204" pitchFamily="34" charset="0"/>
              </a:rPr>
              <a:t> del </a:t>
            </a:r>
            <a:r>
              <a:rPr lang="en-US" altLang="x-none" sz="2800" b="1" dirty="0" err="1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ea typeface="Century Gothic" charset="0"/>
                <a:cs typeface="Calibri" panose="020F0502020204030204" pitchFamily="34" charset="0"/>
              </a:rPr>
              <a:t>ricovero</a:t>
            </a:r>
            <a:r>
              <a:rPr lang="en-US" altLang="x-none" sz="2800" b="1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ea typeface="Century Gothic" charset="0"/>
                <a:cs typeface="Calibri" panose="020F0502020204030204" pitchFamily="34" charset="0"/>
              </a:rPr>
              <a:t> (p = NS)</a:t>
            </a:r>
          </a:p>
          <a:p>
            <a:endParaRPr lang="it-IT" dirty="0"/>
          </a:p>
        </p:txBody>
      </p:sp>
      <p:pic>
        <p:nvPicPr>
          <p:cNvPr id="9" name="Picture 2" descr="Antidolorifici per il reumatismo: panoramica su oppioidi, paracetamolo e  FANS. - Lega svizzera contro il reumatismo">
            <a:extLst>
              <a:ext uri="{FF2B5EF4-FFF2-40B4-BE49-F238E27FC236}">
                <a16:creationId xmlns:a16="http://schemas.microsoft.com/office/drawing/2014/main" id="{3BC1F6F1-6076-9CA4-A573-DC30A0A2B5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70" y="2719137"/>
            <a:ext cx="6944810" cy="365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CasellaDiTesto 9">
            <a:extLst>
              <a:ext uri="{FF2B5EF4-FFF2-40B4-BE49-F238E27FC236}">
                <a16:creationId xmlns:a16="http://schemas.microsoft.com/office/drawing/2014/main" id="{7CE61ACD-CB9A-671F-CD5B-A4F1301FAEFE}"/>
              </a:ext>
            </a:extLst>
          </p:cNvPr>
          <p:cNvSpPr txBox="1"/>
          <p:nvPr/>
        </p:nvSpPr>
        <p:spPr>
          <a:xfrm>
            <a:off x="7414692" y="4225450"/>
            <a:ext cx="409934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b="1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Diminuzione dell’utilizzo di morfina e di tramadolo già in 2GPO</a:t>
            </a:r>
          </a:p>
        </p:txBody>
      </p:sp>
    </p:spTree>
    <p:extLst>
      <p:ext uri="{BB962C8B-B14F-4D97-AF65-F5344CB8AC3E}">
        <p14:creationId xmlns:p14="http://schemas.microsoft.com/office/powerpoint/2010/main" val="32357615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>
            <a:extLst>
              <a:ext uri="{FF2B5EF4-FFF2-40B4-BE49-F238E27FC236}">
                <a16:creationId xmlns:a16="http://schemas.microsoft.com/office/drawing/2014/main" id="{A76D4505-895B-7FE3-0990-5B1AFAAD8F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6981" y="1493855"/>
            <a:ext cx="11478037" cy="4594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spcBef>
                <a:spcPct val="20000"/>
              </a:spcBef>
              <a:buFont typeface="Arial" charset="0"/>
              <a:buAutoNum type="arabicPeriod"/>
              <a:defRPr sz="2800" b="1">
                <a:solidFill>
                  <a:srgbClr val="004890"/>
                </a:solidFill>
                <a:latin typeface="Arial" charset="0"/>
                <a:ea typeface="ＭＳ Ｐゴシック" charset="-128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rgbClr val="4B4D4E"/>
                </a:solidFill>
                <a:latin typeface="Arial" charset="0"/>
                <a:ea typeface="ＭＳ Ｐゴシック" charset="-128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9pPr>
          </a:lstStyle>
          <a:p>
            <a:pPr>
              <a:buFont typeface="Arial" charset="0"/>
              <a:buChar char="•"/>
            </a:pPr>
            <a:r>
              <a:rPr lang="fr-FR" sz="2400" dirty="0" err="1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Tecnica</a:t>
            </a:r>
            <a:r>
              <a:rPr lang="fr-FR" sz="2400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2400" dirty="0" err="1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fattibile</a:t>
            </a:r>
            <a:r>
              <a:rPr lang="fr-FR" sz="2400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e </a:t>
            </a:r>
            <a:r>
              <a:rPr lang="fr-FR" sz="2400" dirty="0" err="1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sicura</a:t>
            </a:r>
            <a:r>
              <a:rPr lang="fr-FR" sz="2400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con </a:t>
            </a:r>
            <a:r>
              <a:rPr lang="fr-FR" sz="2400" dirty="0" err="1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eccellenti</a:t>
            </a:r>
            <a:r>
              <a:rPr lang="fr-FR" sz="2400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2400" dirty="0" err="1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risultati</a:t>
            </a:r>
            <a:r>
              <a:rPr lang="fr-FR" sz="2400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in </a:t>
            </a:r>
            <a:r>
              <a:rPr lang="fr-FR" sz="2400" dirty="0" err="1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termini</a:t>
            </a:r>
            <a:r>
              <a:rPr lang="fr-FR" sz="2400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di </a:t>
            </a:r>
            <a:r>
              <a:rPr lang="fr-FR" sz="2400" dirty="0" err="1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morbidità</a:t>
            </a:r>
            <a:r>
              <a:rPr lang="fr-FR" sz="2400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2400" dirty="0" err="1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perioperatoria</a:t>
            </a:r>
            <a:endParaRPr lang="fr-FR" sz="2400" dirty="0">
              <a:solidFill>
                <a:schemeClr val="accent5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Arial" charset="0"/>
              <a:buChar char="•"/>
            </a:pPr>
            <a:endParaRPr lang="fr-FR" sz="2400" dirty="0">
              <a:solidFill>
                <a:schemeClr val="accent5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Arial" charset="0"/>
              <a:buChar char="•"/>
            </a:pPr>
            <a:r>
              <a:rPr lang="fr-FR" sz="2400" dirty="0" err="1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Scarsa</a:t>
            </a:r>
            <a:r>
              <a:rPr lang="fr-FR" sz="2400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2400" dirty="0" err="1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casistica</a:t>
            </a:r>
            <a:endParaRPr lang="fr-FR" sz="2400" dirty="0">
              <a:solidFill>
                <a:schemeClr val="accent5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Arial" charset="0"/>
              <a:buChar char="•"/>
            </a:pPr>
            <a:endParaRPr lang="fr-FR" sz="2400" dirty="0">
              <a:solidFill>
                <a:schemeClr val="accent5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Arial" charset="0"/>
              <a:buChar char="•"/>
            </a:pPr>
            <a:r>
              <a:rPr lang="fr-FR" sz="2400" dirty="0" err="1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Retrospettivo</a:t>
            </a:r>
            <a:endParaRPr lang="fr-FR" sz="2400" dirty="0">
              <a:solidFill>
                <a:schemeClr val="accent5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Arial" charset="0"/>
              <a:buChar char="•"/>
            </a:pPr>
            <a:endParaRPr lang="fr-FR" sz="2400" dirty="0">
              <a:solidFill>
                <a:schemeClr val="accent5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Arial" charset="0"/>
              <a:buChar char="•"/>
            </a:pPr>
            <a:r>
              <a:rPr lang="fr-FR" sz="2400" dirty="0" err="1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Criteri</a:t>
            </a:r>
            <a:r>
              <a:rPr lang="fr-FR" sz="2400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di </a:t>
            </a:r>
            <a:r>
              <a:rPr lang="fr-FR" sz="2400" dirty="0" err="1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esclusione</a:t>
            </a:r>
            <a:r>
              <a:rPr lang="fr-FR" sz="2400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0" indent="0">
              <a:buNone/>
            </a:pPr>
            <a:endParaRPr lang="en-US" sz="2400" dirty="0"/>
          </a:p>
          <a:p>
            <a:pPr>
              <a:buFont typeface="Arial" charset="0"/>
              <a:buChar char="•"/>
            </a:pPr>
            <a:endParaRPr lang="fr-FR" sz="2400" dirty="0"/>
          </a:p>
          <a:p>
            <a:pPr fontAlgn="base">
              <a:lnSpc>
                <a:spcPct val="160000"/>
              </a:lnSpc>
              <a:spcAft>
                <a:spcPct val="0"/>
              </a:spcAft>
              <a:buFont typeface="Wingdings" charset="2"/>
              <a:buChar char="§"/>
              <a:defRPr/>
            </a:pPr>
            <a:endParaRPr lang="en-US" altLang="fr-FR" sz="2400" dirty="0">
              <a:latin typeface="Arial"/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3E0A57D2-DD31-E553-29A9-4F36FD1A74A9}"/>
              </a:ext>
            </a:extLst>
          </p:cNvPr>
          <p:cNvSpPr txBox="1"/>
          <p:nvPr/>
        </p:nvSpPr>
        <p:spPr>
          <a:xfrm>
            <a:off x="529479" y="192505"/>
            <a:ext cx="47042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CONCLUSIONI</a:t>
            </a:r>
          </a:p>
        </p:txBody>
      </p:sp>
      <p:pic>
        <p:nvPicPr>
          <p:cNvPr id="4098" name="Picture 2" descr="Immagini vettoriali stock di Conclusioni | DepositPhotos">
            <a:extLst>
              <a:ext uri="{FF2B5EF4-FFF2-40B4-BE49-F238E27FC236}">
                <a16:creationId xmlns:a16="http://schemas.microsoft.com/office/drawing/2014/main" id="{E37572BB-F647-FBBF-9D0C-B9A70F5D84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2603" y="3583396"/>
            <a:ext cx="4469397" cy="3163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37270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title"/>
          </p:nvPr>
        </p:nvSpPr>
        <p:spPr>
          <a:xfrm>
            <a:off x="6629400" y="758880"/>
            <a:ext cx="4525920" cy="322704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/>
          <a:p>
            <a:pPr>
              <a:lnSpc>
                <a:spcPct val="90000"/>
              </a:lnSpc>
              <a:buNone/>
            </a:pPr>
            <a:r>
              <a:rPr lang="it-IT" sz="6000" b="1" strike="noStrike" spc="-52">
                <a:solidFill>
                  <a:srgbClr val="374D81"/>
                </a:solidFill>
                <a:latin typeface="Calibri"/>
              </a:rPr>
              <a:t>Grazie</a:t>
            </a:r>
            <a:endParaRPr lang="it-IT" sz="60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Presentazione classica per assemblea generale aziendale</Template>
  <TotalTime>292</TotalTime>
  <Words>463</Words>
  <Application>Microsoft Macintosh PowerPoint</Application>
  <PresentationFormat>Widescreen</PresentationFormat>
  <Paragraphs>95</Paragraphs>
  <Slides>14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7</vt:i4>
      </vt:variant>
      <vt:variant>
        <vt:lpstr>Tema</vt:lpstr>
      </vt:variant>
      <vt:variant>
        <vt:i4>2</vt:i4>
      </vt:variant>
      <vt:variant>
        <vt:lpstr>Titoli diapositive</vt:lpstr>
      </vt:variant>
      <vt:variant>
        <vt:i4>14</vt:i4>
      </vt:variant>
    </vt:vector>
  </HeadingPairs>
  <TitlesOfParts>
    <vt:vector size="23" baseType="lpstr">
      <vt:lpstr>Arial</vt:lpstr>
      <vt:lpstr>Calibri</vt:lpstr>
      <vt:lpstr>Courier New</vt:lpstr>
      <vt:lpstr>Symbol</vt:lpstr>
      <vt:lpstr>Times New Roman</vt:lpstr>
      <vt:lpstr>Wingdings</vt:lpstr>
      <vt:lpstr>Wingdings 2</vt:lpstr>
      <vt:lpstr>Office Theme</vt:lpstr>
      <vt:lpstr>Office Theme</vt:lpstr>
      <vt:lpstr>SLEEVE GASTRECTOMY LAPAROSCOPICA A BASSO IMPATTO:  UNO STUDIO PRELIMINARE DI FATTIBILITÀ, SICUREZZA E RISULTATI PRECOCI UTILIZZANDO UN APPROCCIO A SINGOLA INCISIONE E PNEUMOPERITONEO A BASSA PRESSIONE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Grazie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Roma 29-30 aprile Primo Corso ACCADEMIA SICOB Direttori: M. De Luca - M.A. Zappa</dc:title>
  <dc:subject/>
  <dc:creator>Eliana Rispoli</dc:creator>
  <dc:description/>
  <cp:lastModifiedBy>Carmelisa Dammaro</cp:lastModifiedBy>
  <cp:revision>16</cp:revision>
  <dcterms:created xsi:type="dcterms:W3CDTF">2022-02-27T17:36:31Z</dcterms:created>
  <dcterms:modified xsi:type="dcterms:W3CDTF">2026-09-13T11:51:50Z</dcterms:modified>
  <dc:language>it-IT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  <property fmtid="{D5CDD505-2E9C-101B-9397-08002B2CF9AE}" pid="3" name="PresentationFormat">
    <vt:lpwstr>Widescreen</vt:lpwstr>
  </property>
  <property fmtid="{D5CDD505-2E9C-101B-9397-08002B2CF9AE}" pid="4" name="Slides">
    <vt:i4>3</vt:i4>
  </property>
</Properties>
</file>